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56" r:id="rId2"/>
    <p:sldId id="257" r:id="rId3"/>
    <p:sldId id="258" r:id="rId4"/>
    <p:sldId id="295" r:id="rId5"/>
    <p:sldId id="296" r:id="rId6"/>
    <p:sldId id="270" r:id="rId7"/>
    <p:sldId id="271" r:id="rId8"/>
    <p:sldId id="272" r:id="rId9"/>
    <p:sldId id="297" r:id="rId10"/>
    <p:sldId id="274" r:id="rId11"/>
    <p:sldId id="286" r:id="rId12"/>
    <p:sldId id="275" r:id="rId13"/>
    <p:sldId id="263" r:id="rId14"/>
    <p:sldId id="264" r:id="rId15"/>
    <p:sldId id="276" r:id="rId16"/>
    <p:sldId id="287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8" r:id="rId25"/>
    <p:sldId id="293" r:id="rId26"/>
    <p:sldId id="289" r:id="rId27"/>
    <p:sldId id="292" r:id="rId28"/>
    <p:sldId id="294" r:id="rId29"/>
    <p:sldId id="298" r:id="rId30"/>
    <p:sldId id="299" r:id="rId31"/>
    <p:sldId id="300" r:id="rId32"/>
    <p:sldId id="30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8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4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65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1700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60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71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0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8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5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4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6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8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8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17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24FF-D727-47A2-892D-6DF4D0AA718D}" type="datetimeFigureOut">
              <a:rPr lang="ko-KR" altLang="en-US" smtClean="0"/>
              <a:pPr/>
              <a:t>2019-04-12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C6C48C-AD64-4742-8AFD-F63CE94DF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394394"/>
            <a:ext cx="8791575" cy="963889"/>
          </a:xfrm>
        </p:spPr>
        <p:txBody>
          <a:bodyPr/>
          <a:lstStyle/>
          <a:p>
            <a:r>
              <a:rPr lang="ko-KR" altLang="en-US" dirty="0"/>
              <a:t>자율 주행 전동차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60952E-7325-4308-8F35-A77E0EBD2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2" y="1686758"/>
            <a:ext cx="8791575" cy="4413596"/>
          </a:xfrm>
        </p:spPr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팀원 구성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역할 분담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시스템 아키텍처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프로젝트 목적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어떻게 목적을 달성 할 것인가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목적 달성을 위해 필요한 기술들이 무엇인가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현재 역량에서 어디까지 가능한가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종합 하였을 때 최종 종착지는 어떻게 되는가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프로젝트 진행사항</a:t>
            </a:r>
            <a:endParaRPr lang="en-US" altLang="ko-KR" dirty="0"/>
          </a:p>
          <a:p>
            <a:pPr marL="457200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628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47504-6664-4A10-8DEE-6B5B4046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92BE6C-5E3C-45AB-AC0B-980318FC1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54926"/>
            <a:ext cx="9905999" cy="431074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/>
              <a:t>* TMS570</a:t>
            </a:r>
            <a:r>
              <a:rPr lang="ko-KR" altLang="en-US" dirty="0"/>
              <a:t>보드를 이용하여 각 기능들을  활용해본다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PID</a:t>
            </a:r>
            <a:r>
              <a:rPr lang="ko-KR" altLang="en-US" dirty="0"/>
              <a:t>을 이용해 속도제어를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FPGA</a:t>
            </a:r>
            <a:r>
              <a:rPr lang="ko-KR" altLang="en-US" dirty="0"/>
              <a:t>와 통신을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 err="1"/>
              <a:t>FreeRTOS</a:t>
            </a:r>
            <a:r>
              <a:rPr lang="ko-KR" altLang="en-US" dirty="0"/>
              <a:t>를 활용하여 각각의 태스크를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 err="1"/>
              <a:t>멀티바이브레이터</a:t>
            </a:r>
            <a:r>
              <a:rPr lang="ko-KR" altLang="en-US" dirty="0"/>
              <a:t> 회로를 이용하여 </a:t>
            </a:r>
            <a:r>
              <a:rPr lang="en-US" altLang="ko-KR" dirty="0"/>
              <a:t>LED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*ZYBO Z7 </a:t>
            </a:r>
            <a:r>
              <a:rPr lang="ko-KR" altLang="en-US" dirty="0"/>
              <a:t>보드를 이용하여 </a:t>
            </a:r>
            <a:r>
              <a:rPr lang="ko-KR" altLang="en-US" dirty="0" err="1"/>
              <a:t>라이다를</a:t>
            </a:r>
            <a:r>
              <a:rPr lang="ko-KR" altLang="en-US" dirty="0"/>
              <a:t> 제어한다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라이다와</a:t>
            </a:r>
            <a:r>
              <a:rPr lang="ko-KR" altLang="en-US" dirty="0"/>
              <a:t> 통신한다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-MCU</a:t>
            </a:r>
            <a:r>
              <a:rPr lang="ko-KR" altLang="en-US" dirty="0"/>
              <a:t>와 통신을 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* DSP </a:t>
            </a:r>
            <a:r>
              <a:rPr lang="ko-KR" altLang="en-US" dirty="0"/>
              <a:t>보드를 이용하여 영상을 처리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카메라 모듈을 활용하여 라인을 구분한다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MCU,FPGA</a:t>
            </a:r>
            <a:r>
              <a:rPr lang="ko-KR" altLang="en-US" dirty="0"/>
              <a:t>와 통신을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941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4EE9D-C8D6-40F4-8507-96910542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59" y="579330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어떻게 목적을 달성 할 것인가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791D3-74D1-465A-89C5-427016F5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224" y="2027418"/>
            <a:ext cx="9905999" cy="39329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*MCU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en-US" altLang="ko-KR" dirty="0" err="1"/>
              <a:t>Ecap</a:t>
            </a:r>
            <a:r>
              <a:rPr lang="ko-KR" altLang="en-US" dirty="0"/>
              <a:t>을 활용하여 </a:t>
            </a:r>
            <a:r>
              <a:rPr lang="en-US" altLang="ko-KR" dirty="0"/>
              <a:t>RF</a:t>
            </a:r>
            <a:r>
              <a:rPr lang="ko-KR" altLang="en-US" dirty="0"/>
              <a:t>송수신기로부터 값을 얻는다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 err="1"/>
              <a:t>Pwm</a:t>
            </a:r>
            <a:r>
              <a:rPr lang="ko-KR" altLang="en-US" dirty="0"/>
              <a:t>을 이용하여 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Adaptive</a:t>
            </a:r>
            <a:r>
              <a:rPr lang="ko-KR" altLang="en-US" dirty="0"/>
              <a:t> </a:t>
            </a:r>
            <a:r>
              <a:rPr lang="en-US" altLang="ko-KR" dirty="0"/>
              <a:t>PID</a:t>
            </a:r>
            <a:r>
              <a:rPr lang="ko-KR" altLang="en-US" dirty="0"/>
              <a:t>을 이용해 속도제어를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*FPGA</a:t>
            </a:r>
          </a:p>
          <a:p>
            <a:pPr marL="0" indent="0">
              <a:buNone/>
            </a:pPr>
            <a:r>
              <a:rPr lang="en-US" altLang="ko-KR" dirty="0"/>
              <a:t>- CAN</a:t>
            </a:r>
            <a:r>
              <a:rPr lang="ko-KR" altLang="en-US" dirty="0"/>
              <a:t>를 이용해 </a:t>
            </a:r>
            <a:r>
              <a:rPr lang="en-US" altLang="ko-KR" dirty="0"/>
              <a:t>FPGA</a:t>
            </a:r>
            <a:r>
              <a:rPr lang="ko-KR" altLang="en-US" dirty="0"/>
              <a:t>와 </a:t>
            </a:r>
            <a:r>
              <a:rPr lang="en-US" altLang="ko-KR" dirty="0"/>
              <a:t>TMS570 </a:t>
            </a:r>
            <a:r>
              <a:rPr lang="ko-KR" altLang="en-US" dirty="0"/>
              <a:t>보드 간 통신을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I2C</a:t>
            </a:r>
            <a:r>
              <a:rPr lang="ko-KR" altLang="en-US" dirty="0"/>
              <a:t>를 이용해 </a:t>
            </a:r>
            <a:r>
              <a:rPr lang="ko-KR" altLang="en-US" dirty="0" err="1"/>
              <a:t>라이다와</a:t>
            </a:r>
            <a:r>
              <a:rPr lang="ko-KR" altLang="en-US" dirty="0"/>
              <a:t> 통신한다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*DSP</a:t>
            </a:r>
          </a:p>
          <a:p>
            <a:pPr>
              <a:buFontTx/>
              <a:buChar char="-"/>
            </a:pPr>
            <a:r>
              <a:rPr lang="ko-KR" altLang="en-US" dirty="0"/>
              <a:t>카메라를 이용하여 라인을 구분한다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MCU</a:t>
            </a:r>
            <a:r>
              <a:rPr lang="ko-KR" altLang="en-US" dirty="0"/>
              <a:t>와 </a:t>
            </a:r>
            <a:r>
              <a:rPr lang="en-US" altLang="ko-KR" dirty="0"/>
              <a:t>SOCKETCAN ,  FPGA</a:t>
            </a:r>
            <a:r>
              <a:rPr lang="ko-KR" altLang="en-US" dirty="0"/>
              <a:t>와 </a:t>
            </a:r>
            <a:r>
              <a:rPr lang="en-US" altLang="ko-KR" dirty="0"/>
              <a:t>SOCKET </a:t>
            </a:r>
            <a:r>
              <a:rPr lang="ko-KR" altLang="en-US" dirty="0"/>
              <a:t>통신을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34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8887D-3D4D-48E2-9D63-F0E211E3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27" y="404948"/>
            <a:ext cx="9905998" cy="1058091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목적 달성을 위해 필요한 기술들이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423FE-9BA1-4051-A16F-D20EE233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88" y="1526587"/>
            <a:ext cx="11228294" cy="482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/>
              <a:t>*PID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 err="1"/>
              <a:t>중공축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엔코더를</a:t>
            </a:r>
            <a:r>
              <a:rPr lang="ko-KR" altLang="en-US" sz="2000" dirty="0"/>
              <a:t> 모터에 달아서 </a:t>
            </a:r>
            <a:r>
              <a:rPr lang="en-US" altLang="ko-KR" sz="2000" dirty="0"/>
              <a:t>EQEP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속도값을</a:t>
            </a:r>
            <a:r>
              <a:rPr lang="ko-KR" altLang="en-US" sz="2000" dirty="0"/>
              <a:t> 얻는다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위에서 얻은 값을 활용하여 </a:t>
            </a:r>
            <a:r>
              <a:rPr lang="en-US" altLang="ko-KR" sz="2000" dirty="0"/>
              <a:t>Adaptive </a:t>
            </a:r>
            <a:r>
              <a:rPr lang="en-US" altLang="ko-KR" sz="2000" dirty="0" err="1"/>
              <a:t>pid</a:t>
            </a:r>
            <a:r>
              <a:rPr lang="en-US" altLang="ko-KR" sz="2000" dirty="0"/>
              <a:t> </a:t>
            </a:r>
            <a:r>
              <a:rPr lang="ko-KR" altLang="en-US" sz="2000" dirty="0"/>
              <a:t>제어를 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*</a:t>
            </a:r>
            <a:r>
              <a:rPr lang="ko-KR" altLang="en-US" sz="2000" dirty="0"/>
              <a:t>라이다 제어</a:t>
            </a:r>
            <a:r>
              <a:rPr lang="en-US" altLang="ko-KR" sz="2000" dirty="0"/>
              <a:t>(DSP)</a:t>
            </a:r>
          </a:p>
          <a:p>
            <a:pPr marL="0" indent="0">
              <a:buNone/>
            </a:pPr>
            <a:r>
              <a:rPr lang="en-US" altLang="ko-KR" sz="2000" dirty="0"/>
              <a:t>-  PWM</a:t>
            </a:r>
            <a:r>
              <a:rPr lang="ko-KR" altLang="en-US" sz="2000" dirty="0"/>
              <a:t>신호를 이용하여 </a:t>
            </a:r>
            <a:r>
              <a:rPr lang="ko-KR" altLang="en-US" sz="2000" dirty="0" err="1"/>
              <a:t>라이다를</a:t>
            </a:r>
            <a:r>
              <a:rPr lang="ko-KR" altLang="en-US" sz="2000" dirty="0"/>
              <a:t> 회전 시킨다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en-US" altLang="ko-KR" sz="2000" dirty="0"/>
              <a:t>UART</a:t>
            </a:r>
            <a:r>
              <a:rPr lang="ko-KR" altLang="en-US" sz="2000" dirty="0"/>
              <a:t>를 이용해 </a:t>
            </a:r>
            <a:r>
              <a:rPr lang="ko-KR" altLang="en-US" sz="2000" dirty="0" err="1"/>
              <a:t>라이다와</a:t>
            </a:r>
            <a:r>
              <a:rPr lang="ko-KR" altLang="en-US" sz="2000" dirty="0"/>
              <a:t> 통신한다</a:t>
            </a: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SOCKETCAN</a:t>
            </a:r>
            <a:r>
              <a:rPr lang="ko-KR" altLang="en-US" sz="2000" dirty="0"/>
              <a:t>통신을 이용하여 </a:t>
            </a:r>
            <a:r>
              <a:rPr lang="en-US" altLang="ko-KR" sz="2000" dirty="0"/>
              <a:t>MCU</a:t>
            </a:r>
            <a:r>
              <a:rPr lang="ko-KR" altLang="en-US" sz="2000" dirty="0"/>
              <a:t>와 통신한다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 err="1"/>
              <a:t>블루투스</a:t>
            </a:r>
            <a:r>
              <a:rPr lang="ko-KR" altLang="en-US" sz="2200" dirty="0"/>
              <a:t> 모듈</a:t>
            </a:r>
            <a:r>
              <a:rPr lang="en-US" altLang="ko-KR" sz="2200" dirty="0"/>
              <a:t>(HC-06)</a:t>
            </a:r>
            <a:r>
              <a:rPr lang="ko-KR" altLang="en-US" sz="2200" dirty="0"/>
              <a:t>을 연결하여 차량 이동 시 휴대폰에서 무선으로 속도를 알 수 있다</a:t>
            </a:r>
            <a:r>
              <a:rPr lang="en-US" altLang="ko-KR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69720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F6923-AD6C-4E63-B84A-855CF335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현재 역량에서 어디까지 가능한가</a:t>
            </a:r>
            <a:r>
              <a:rPr lang="en-US" altLang="ko-KR" dirty="0"/>
              <a:t>?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985" y="2053544"/>
            <a:ext cx="10404629" cy="3541714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H/W </a:t>
            </a:r>
            <a:r>
              <a:rPr lang="ko-KR" altLang="en-US" dirty="0">
                <a:solidFill>
                  <a:srgbClr val="FF0000"/>
                </a:solidFill>
              </a:rPr>
              <a:t>구성 </a:t>
            </a:r>
            <a:r>
              <a:rPr lang="en-US" altLang="ko-KR" dirty="0">
                <a:solidFill>
                  <a:srgbClr val="FF0000"/>
                </a:solidFill>
              </a:rPr>
              <a:t>, MCU </a:t>
            </a:r>
            <a:r>
              <a:rPr lang="ko-KR" altLang="en-US" dirty="0">
                <a:solidFill>
                  <a:srgbClr val="FF0000"/>
                </a:solidFill>
              </a:rPr>
              <a:t>제어</a:t>
            </a:r>
            <a:r>
              <a:rPr lang="en-US" altLang="ko-KR" dirty="0">
                <a:solidFill>
                  <a:srgbClr val="FF0000"/>
                </a:solidFill>
              </a:rPr>
              <a:t>(PWM, </a:t>
            </a:r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, SCI ,GPIO, </a:t>
            </a:r>
            <a:r>
              <a:rPr lang="en-US" altLang="ko-KR" dirty="0"/>
              <a:t>LWIP</a:t>
            </a:r>
            <a:r>
              <a:rPr lang="en-US" altLang="ko-KR" dirty="0">
                <a:solidFill>
                  <a:srgbClr val="FF0000"/>
                </a:solidFill>
              </a:rPr>
              <a:t> )</a:t>
            </a:r>
            <a:r>
              <a:rPr lang="en-US" altLang="ko-KR" dirty="0"/>
              <a:t>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양성민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MCU </a:t>
            </a:r>
            <a:r>
              <a:rPr lang="ko-KR" altLang="en-US" dirty="0">
                <a:solidFill>
                  <a:srgbClr val="FF0000"/>
                </a:solidFill>
              </a:rPr>
              <a:t>제어</a:t>
            </a:r>
            <a:r>
              <a:rPr lang="en-US" altLang="ko-KR" dirty="0">
                <a:solidFill>
                  <a:srgbClr val="FF0000"/>
                </a:solidFill>
              </a:rPr>
              <a:t>(PWM, </a:t>
            </a:r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, SCI ,GPIO, </a:t>
            </a:r>
            <a:r>
              <a:rPr lang="en-US" altLang="ko-KR" dirty="0"/>
              <a:t>LWIP</a:t>
            </a:r>
            <a:r>
              <a:rPr lang="en-US" altLang="ko-KR" dirty="0">
                <a:solidFill>
                  <a:srgbClr val="FF0000"/>
                </a:solidFill>
              </a:rPr>
              <a:t> )</a:t>
            </a:r>
            <a:r>
              <a:rPr lang="en-US" altLang="ko-KR" dirty="0"/>
              <a:t>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이대로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I2C, </a:t>
            </a:r>
            <a:r>
              <a:rPr lang="en-US" altLang="ko-KR" dirty="0" err="1">
                <a:solidFill>
                  <a:srgbClr val="FF0000"/>
                </a:solidFill>
              </a:rPr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(PWM, UART)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H/W </a:t>
            </a:r>
            <a:r>
              <a:rPr lang="ko-KR" altLang="en-US" dirty="0">
                <a:solidFill>
                  <a:srgbClr val="FF0000"/>
                </a:solidFill>
              </a:rPr>
              <a:t>구성</a:t>
            </a:r>
            <a:r>
              <a:rPr lang="en-US" altLang="ko-KR" dirty="0"/>
              <a:t>, FPGA </a:t>
            </a:r>
            <a:r>
              <a:rPr lang="ko-KR" altLang="en-US" dirty="0"/>
              <a:t>제어</a:t>
            </a:r>
            <a:r>
              <a:rPr lang="en-US" altLang="ko-KR" dirty="0"/>
              <a:t>(PWM, UART)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I2C, </a:t>
            </a:r>
            <a:r>
              <a:rPr lang="en-US" altLang="ko-KR" dirty="0" err="1">
                <a:solidFill>
                  <a:srgbClr val="FF0000"/>
                </a:solidFill>
              </a:rPr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(PWM, UART)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21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종합 하였을 때 최종 종착지는 어떻게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Tx/>
              <a:buChar char="-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PID</a:t>
            </a:r>
            <a:r>
              <a:rPr lang="ko-KR" altLang="en-US" dirty="0"/>
              <a:t>을 이용해 속도제어를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카메라 모듈을 활용하여 라인을 구분한다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SOCKETCAN</a:t>
            </a:r>
            <a:r>
              <a:rPr lang="ko-KR" altLang="en-US" dirty="0"/>
              <a:t>을 이용하여 </a:t>
            </a:r>
            <a:r>
              <a:rPr lang="en-US" altLang="ko-KR" dirty="0"/>
              <a:t>DSP</a:t>
            </a:r>
            <a:r>
              <a:rPr lang="ko-KR" altLang="en-US" dirty="0"/>
              <a:t>와 </a:t>
            </a:r>
            <a:r>
              <a:rPr lang="en-US" altLang="ko-KR" dirty="0"/>
              <a:t>MCU</a:t>
            </a:r>
            <a:r>
              <a:rPr lang="ko-KR" altLang="en-US" dirty="0"/>
              <a:t>간에 통신한다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 err="1"/>
              <a:t>FreeRTOS</a:t>
            </a:r>
            <a:r>
              <a:rPr lang="ko-KR" altLang="en-US" dirty="0"/>
              <a:t>를 활용하여 각각의 태스크를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 err="1"/>
              <a:t>멀티바이브레이터</a:t>
            </a:r>
            <a:r>
              <a:rPr lang="ko-KR" altLang="en-US" dirty="0"/>
              <a:t> 회로를 이용하여 </a:t>
            </a:r>
            <a:r>
              <a:rPr lang="en-US" altLang="ko-KR" dirty="0"/>
              <a:t>LED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PWM</a:t>
            </a:r>
            <a:r>
              <a:rPr lang="ko-KR" altLang="en-US" dirty="0"/>
              <a:t>을 이용하여 </a:t>
            </a:r>
            <a:r>
              <a:rPr lang="ko-KR" altLang="en-US" dirty="0" err="1"/>
              <a:t>라이다를</a:t>
            </a:r>
            <a:r>
              <a:rPr lang="ko-KR" altLang="en-US" dirty="0"/>
              <a:t> 회전시킨다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FPGA I2C</a:t>
            </a:r>
            <a:r>
              <a:rPr lang="ko-KR" altLang="en-US" dirty="0"/>
              <a:t>를 이용하여 가민 </a:t>
            </a:r>
            <a:r>
              <a:rPr lang="ko-KR" altLang="en-US" dirty="0" err="1"/>
              <a:t>라이다와</a:t>
            </a:r>
            <a:r>
              <a:rPr lang="ko-KR" altLang="en-US" dirty="0"/>
              <a:t> 통신한다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FPGA</a:t>
            </a:r>
            <a:r>
              <a:rPr lang="ko-KR" altLang="en-US" dirty="0"/>
              <a:t>와 </a:t>
            </a:r>
            <a:r>
              <a:rPr lang="en-US" altLang="ko-KR" dirty="0"/>
              <a:t>MCU</a:t>
            </a:r>
            <a:r>
              <a:rPr lang="ko-KR" altLang="en-US" dirty="0"/>
              <a:t>간 </a:t>
            </a:r>
            <a:r>
              <a:rPr lang="en-US" altLang="ko-KR" dirty="0"/>
              <a:t>CAN</a:t>
            </a:r>
            <a:r>
              <a:rPr lang="ko-KR" altLang="en-US" dirty="0"/>
              <a:t>를 이용해 통신한다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8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48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MPU9250</a:t>
            </a:r>
            <a:r>
              <a:rPr lang="ko-KR" altLang="en-US" dirty="0"/>
              <a:t>의 </a:t>
            </a:r>
            <a:r>
              <a:rPr lang="en-US" altLang="ko-KR" dirty="0"/>
              <a:t>raw data, g-unit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7" t="3674" r="8600"/>
          <a:stretch/>
        </p:blipFill>
        <p:spPr>
          <a:xfrm>
            <a:off x="6270172" y="2233747"/>
            <a:ext cx="4937760" cy="3540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1" t="16494" r="12122" b="12256"/>
          <a:stretch/>
        </p:blipFill>
        <p:spPr>
          <a:xfrm>
            <a:off x="1227910" y="2233747"/>
            <a:ext cx="4606310" cy="3540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2388" y="5789408"/>
            <a:ext cx="145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raw data 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963995" y="5747655"/>
            <a:ext cx="170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 unit data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357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블루투스</a:t>
            </a:r>
            <a:r>
              <a:rPr lang="ko-KR" altLang="en-US" dirty="0"/>
              <a:t> 모듈</a:t>
            </a:r>
            <a:r>
              <a:rPr lang="en-US" altLang="ko-KR" dirty="0"/>
              <a:t>(HC-06)</a:t>
            </a:r>
            <a:r>
              <a:rPr lang="ko-KR" altLang="en-US" dirty="0"/>
              <a:t>을 연결하여 휴대폰에서 가속도 값 확인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7" y="2188027"/>
            <a:ext cx="7171508" cy="40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5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59"/>
            <a:ext cx="9905999" cy="4686889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800" dirty="0"/>
              <a:t>PID </a:t>
            </a:r>
            <a:r>
              <a:rPr lang="ko-KR" altLang="en-US" sz="2800" dirty="0"/>
              <a:t>제어기를 통한 </a:t>
            </a:r>
            <a:r>
              <a:rPr lang="en-US" altLang="ko-KR" sz="2800" dirty="0"/>
              <a:t>BLDC </a:t>
            </a:r>
            <a:r>
              <a:rPr lang="ko-KR" altLang="en-US" sz="2800" dirty="0"/>
              <a:t>모터 속도 제어</a:t>
            </a:r>
            <a:r>
              <a:rPr lang="en-US" altLang="ko-KR" sz="2800" dirty="0"/>
              <a:t>(MCU)</a:t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•</a:t>
            </a:r>
            <a:r>
              <a:rPr lang="en-US" altLang="ko-KR" dirty="0"/>
              <a:t> </a:t>
            </a:r>
            <a:r>
              <a:rPr lang="ko-KR" altLang="en-US" dirty="0"/>
              <a:t>문제점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측정 시 계측 오차가 발생해 적분하여 속도를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 </a:t>
            </a:r>
            <a:r>
              <a:rPr lang="ko-KR" altLang="en-US" dirty="0"/>
              <a:t> 계산했을 때</a:t>
            </a:r>
            <a:r>
              <a:rPr lang="en-US" altLang="ko-KR" dirty="0"/>
              <a:t>, </a:t>
            </a:r>
            <a:r>
              <a:rPr lang="ko-KR" altLang="en-US" dirty="0"/>
              <a:t>정지하고 있음에도 속도가 </a:t>
            </a:r>
            <a:r>
              <a:rPr lang="en-US" altLang="ko-KR" dirty="0"/>
              <a:t>0</a:t>
            </a:r>
            <a:r>
              <a:rPr lang="ko-KR" altLang="en-US" dirty="0"/>
              <a:t>이 되지 않는다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구했을 때의 시간을 정확하게 측정할 수 없다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>
                <a:latin typeface="맑은 고딕"/>
                <a:ea typeface="맑은 고딕"/>
              </a:rPr>
              <a:t>해결방안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</a:t>
            </a:r>
            <a:r>
              <a:rPr lang="ko-KR" altLang="en-US" dirty="0">
                <a:latin typeface="맑은 고딕"/>
                <a:ea typeface="맑은 고딕"/>
              </a:rPr>
              <a:t>실제 차량에 모듈을 부착해 테스트 해본다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RTI</a:t>
            </a:r>
            <a:r>
              <a:rPr lang="ko-KR" altLang="en-US" dirty="0">
                <a:latin typeface="맑은 고딕"/>
                <a:ea typeface="맑은 고딕"/>
              </a:rPr>
              <a:t>를 이용하여 </a:t>
            </a:r>
            <a:r>
              <a:rPr lang="en-US" altLang="ko-KR" dirty="0">
                <a:latin typeface="맑은 고딕"/>
                <a:ea typeface="맑은 고딕"/>
              </a:rPr>
              <a:t>1ms </a:t>
            </a:r>
            <a:r>
              <a:rPr lang="ko-KR" altLang="en-US" dirty="0">
                <a:latin typeface="맑은 고딕"/>
                <a:ea typeface="맑은 고딕"/>
              </a:rPr>
              <a:t>단위로 시간을 측정할 수 있게 하였다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220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2) PWM</a:t>
            </a:r>
            <a:r>
              <a:rPr lang="ko-KR" altLang="en-US" sz="2800" dirty="0"/>
              <a:t>을 통한 </a:t>
            </a:r>
            <a:r>
              <a:rPr lang="en-US" altLang="ko-KR" sz="2800" dirty="0"/>
              <a:t>Servo Motor </a:t>
            </a:r>
            <a:r>
              <a:rPr lang="ko-KR" altLang="en-US" sz="2800" dirty="0"/>
              <a:t>제어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•</a:t>
            </a:r>
            <a:r>
              <a:rPr lang="en-US" altLang="ko-KR" sz="2800" dirty="0"/>
              <a:t> SERVO MOTOR </a:t>
            </a:r>
            <a:r>
              <a:rPr lang="ko-KR" altLang="en-US" sz="2800" dirty="0"/>
              <a:t>전동차에 장착 및 테스트</a:t>
            </a:r>
            <a:endParaRPr lang="en-US" altLang="ko-KR" sz="28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D5FB41-5E8D-497D-87F8-0A3C724EE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5950" y="2402586"/>
            <a:ext cx="3412909" cy="4239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9BD3DB-4241-4F85-AC48-2BE951769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86" y="2796049"/>
            <a:ext cx="4128302" cy="34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0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9E478-9085-4B2B-A75B-2B9C7FC6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팀원 구성 </a:t>
            </a:r>
            <a:r>
              <a:rPr lang="en-US" altLang="ko-KR" dirty="0"/>
              <a:t>- 5</a:t>
            </a:r>
            <a:r>
              <a:rPr lang="ko-KR" altLang="en-US" dirty="0"/>
              <a:t>명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26B2B-9391-447F-ABC3-EC0CA48D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김현승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양성민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이대로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이장호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조성구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369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79" y="500952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8" y="1841863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/>
              <a:t>2) PWM</a:t>
            </a:r>
            <a:r>
              <a:rPr lang="ko-KR" altLang="en-US" dirty="0"/>
              <a:t>을 통한 </a:t>
            </a:r>
            <a:r>
              <a:rPr lang="en-US" altLang="ko-KR" dirty="0"/>
              <a:t>Servo Motor </a:t>
            </a:r>
            <a:r>
              <a:rPr lang="ko-KR" altLang="en-US" dirty="0"/>
              <a:t>제어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문제점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사람이 탑승하지 않을 시 동작에 이상 없음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하지만 </a:t>
            </a:r>
            <a:r>
              <a:rPr lang="en-US" altLang="ko-KR" dirty="0"/>
              <a:t>70kg </a:t>
            </a:r>
            <a:r>
              <a:rPr lang="ko-KR" altLang="en-US" dirty="0"/>
              <a:t>의 몸무게 인 사람이 탑승 했을 경우</a:t>
            </a:r>
            <a:r>
              <a:rPr lang="en-US" altLang="ko-KR" dirty="0"/>
              <a:t>. </a:t>
            </a:r>
            <a:r>
              <a:rPr lang="ko-KR" altLang="en-US" dirty="0" err="1"/>
              <a:t>서보</a:t>
            </a:r>
            <a:r>
              <a:rPr lang="ko-KR" altLang="en-US" dirty="0"/>
              <a:t> 모터에 무리가 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  </a:t>
            </a:r>
            <a:r>
              <a:rPr lang="ko-KR" altLang="en-US" dirty="0"/>
              <a:t>무게중심을 </a:t>
            </a:r>
            <a:r>
              <a:rPr lang="ko-KR" altLang="en-US" dirty="0" err="1"/>
              <a:t>서보</a:t>
            </a:r>
            <a:r>
              <a:rPr lang="ko-KR" altLang="en-US" dirty="0"/>
              <a:t> 모터 쪽으로 이동 시 모터가 동작을 하지 않음</a:t>
            </a:r>
            <a:r>
              <a:rPr lang="en-US" altLang="ko-KR" dirty="0"/>
              <a:t>(</a:t>
            </a:r>
            <a:r>
              <a:rPr lang="ko-KR" altLang="en-US" dirty="0"/>
              <a:t>고장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해결방안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기존 </a:t>
            </a:r>
            <a:r>
              <a:rPr lang="en-US" altLang="ko-KR" dirty="0"/>
              <a:t>25kg-cm</a:t>
            </a:r>
            <a:r>
              <a:rPr lang="ko-KR" altLang="en-US" dirty="0"/>
              <a:t>토크의 </a:t>
            </a:r>
            <a:r>
              <a:rPr lang="ko-KR" altLang="en-US" dirty="0" err="1"/>
              <a:t>서보</a:t>
            </a:r>
            <a:r>
              <a:rPr lang="ko-KR" altLang="en-US" dirty="0"/>
              <a:t> 모터에서  </a:t>
            </a:r>
            <a:r>
              <a:rPr lang="en-US" altLang="ko-KR" dirty="0"/>
              <a:t>50kg-cm </a:t>
            </a:r>
            <a:r>
              <a:rPr lang="ko-KR" altLang="en-US" dirty="0"/>
              <a:t>토크 </a:t>
            </a:r>
            <a:r>
              <a:rPr lang="ko-KR" altLang="en-US" dirty="0" err="1"/>
              <a:t>서보</a:t>
            </a:r>
            <a:r>
              <a:rPr lang="ko-KR" altLang="en-US" dirty="0"/>
              <a:t> 모터로 교체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54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729752" y="3076647"/>
            <a:ext cx="8043260" cy="3062895"/>
            <a:chOff x="1494622" y="3532068"/>
            <a:chExt cx="7088369" cy="2577252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F88B6544-4A11-463D-8462-3017C43E43EF}"/>
                </a:ext>
              </a:extLst>
            </p:cNvPr>
            <p:cNvSpPr/>
            <p:nvPr/>
          </p:nvSpPr>
          <p:spPr>
            <a:xfrm>
              <a:off x="1494622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:a16="http://schemas.microsoft.com/office/drawing/2014/main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:a16="http://schemas.microsoft.com/office/drawing/2014/main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:a16="http://schemas.microsoft.com/office/drawing/2014/main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:a16="http://schemas.microsoft.com/office/drawing/2014/main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:a16="http://schemas.microsoft.com/office/drawing/2014/main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:a16="http://schemas.microsoft.com/office/drawing/2014/main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B1AF345-C812-42DD-AC3C-ABC5027A0C1A}"/>
                </a:ext>
              </a:extLst>
            </p:cNvPr>
            <p:cNvSpPr/>
            <p:nvPr/>
          </p:nvSpPr>
          <p:spPr>
            <a:xfrm>
              <a:off x="1494622" y="567474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4D1D4DC-5561-438B-B5EC-70757A347258}"/>
                </a:ext>
              </a:extLst>
            </p:cNvPr>
            <p:cNvSpPr txBox="1"/>
            <p:nvPr/>
          </p:nvSpPr>
          <p:spPr>
            <a:xfrm>
              <a:off x="5529572" y="5032084"/>
              <a:ext cx="2119563" cy="54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통신하기 전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422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52145" y="3153544"/>
            <a:ext cx="7740056" cy="2406057"/>
            <a:chOff x="1654155" y="2299350"/>
            <a:chExt cx="7740056" cy="2406057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D1913983-57CB-4260-B1CA-21C205AA5ADF}"/>
                </a:ext>
              </a:extLst>
            </p:cNvPr>
            <p:cNvSpPr/>
            <p:nvPr/>
          </p:nvSpPr>
          <p:spPr>
            <a:xfrm>
              <a:off x="1654155" y="3127689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DSP통신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138AC116-304D-41EE-8BBC-59A093492875}"/>
                </a:ext>
              </a:extLst>
            </p:cNvPr>
            <p:cNvSpPr/>
            <p:nvPr/>
          </p:nvSpPr>
          <p:spPr>
            <a:xfrm>
              <a:off x="4258410" y="2427094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48C5C65-1904-4F2B-AD2E-3D5F9BFFF5FF}"/>
                </a:ext>
              </a:extLst>
            </p:cNvPr>
            <p:cNvSpPr/>
            <p:nvPr/>
          </p:nvSpPr>
          <p:spPr>
            <a:xfrm>
              <a:off x="6646698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1B6EDFD2-83CE-409D-A560-B1F3AB8D2610}"/>
                </a:ext>
              </a:extLst>
            </p:cNvPr>
            <p:cNvSpPr/>
            <p:nvPr/>
          </p:nvSpPr>
          <p:spPr>
            <a:xfrm>
              <a:off x="4258410" y="3121846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CA988D7F-7883-4810-B9C5-9124B86AA047}"/>
                </a:ext>
              </a:extLst>
            </p:cNvPr>
            <p:cNvSpPr/>
            <p:nvPr/>
          </p:nvSpPr>
          <p:spPr>
            <a:xfrm>
              <a:off x="8539474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A65152B2-CF7F-48FE-A7C9-3CC73B622F65}"/>
                </a:ext>
              </a:extLst>
            </p:cNvPr>
            <p:cNvSpPr/>
            <p:nvPr/>
          </p:nvSpPr>
          <p:spPr>
            <a:xfrm>
              <a:off x="1654155" y="4340662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39" name="직선 연결선 38">
              <a:extLst>
                <a:ext uri="{FF2B5EF4-FFF2-40B4-BE49-F238E27FC236}">
                  <a16:creationId xmlns:a16="http://schemas.microsoft.com/office/drawing/2014/main" id="{26D4F134-5A4A-40FB-954C-AF2A7D240688}"/>
                </a:ext>
              </a:extLst>
            </p:cNvPr>
            <p:cNvSpPr/>
            <p:nvPr/>
          </p:nvSpPr>
          <p:spPr>
            <a:xfrm>
              <a:off x="2904188" y="3300302"/>
              <a:ext cx="99310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0" name="직선 연결선 39">
              <a:extLst>
                <a:ext uri="{FF2B5EF4-FFF2-40B4-BE49-F238E27FC236}">
                  <a16:creationId xmlns:a16="http://schemas.microsoft.com/office/drawing/2014/main" id="{357DA9D7-01A5-45A0-AA0A-E4ED9EFB737C}"/>
                </a:ext>
              </a:extLst>
            </p:cNvPr>
            <p:cNvSpPr/>
            <p:nvPr/>
          </p:nvSpPr>
          <p:spPr>
            <a:xfrm flipV="1">
              <a:off x="2904188" y="2743318"/>
              <a:ext cx="993109" cy="27484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1" name="직선 연결선 40">
              <a:extLst>
                <a:ext uri="{FF2B5EF4-FFF2-40B4-BE49-F238E27FC236}">
                  <a16:creationId xmlns:a16="http://schemas.microsoft.com/office/drawing/2014/main" id="{2C92716D-D1AE-4BAB-A5ED-08C164392E4C}"/>
                </a:ext>
              </a:extLst>
            </p:cNvPr>
            <p:cNvSpPr/>
            <p:nvPr/>
          </p:nvSpPr>
          <p:spPr>
            <a:xfrm>
              <a:off x="5474259" y="2609464"/>
              <a:ext cx="85473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2" name="직선 연결선 41">
              <a:extLst>
                <a:ext uri="{FF2B5EF4-FFF2-40B4-BE49-F238E27FC236}">
                  <a16:creationId xmlns:a16="http://schemas.microsoft.com/office/drawing/2014/main" id="{04FA692A-B1EC-402C-86C2-DC334B311E04}"/>
                </a:ext>
              </a:extLst>
            </p:cNvPr>
            <p:cNvSpPr/>
            <p:nvPr/>
          </p:nvSpPr>
          <p:spPr>
            <a:xfrm>
              <a:off x="7676730" y="2604594"/>
              <a:ext cx="72154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3" name="직선 연결선 42">
              <a:extLst>
                <a:ext uri="{FF2B5EF4-FFF2-40B4-BE49-F238E27FC236}">
                  <a16:creationId xmlns:a16="http://schemas.microsoft.com/office/drawing/2014/main" id="{F767C842-44ED-4017-BE3A-701C12C17CFB}"/>
                </a:ext>
              </a:extLst>
            </p:cNvPr>
            <p:cNvSpPr/>
            <p:nvPr/>
          </p:nvSpPr>
          <p:spPr>
            <a:xfrm flipH="1">
              <a:off x="5474259" y="2299350"/>
              <a:ext cx="28352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7D577601-DB69-4D6B-9AA9-43FFEC72B484}"/>
                </a:ext>
              </a:extLst>
            </p:cNvPr>
            <p:cNvSpPr/>
            <p:nvPr/>
          </p:nvSpPr>
          <p:spPr>
            <a:xfrm>
              <a:off x="4276990" y="3816598"/>
              <a:ext cx="817575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5" name="직선 연결선 44">
              <a:extLst>
                <a:ext uri="{FF2B5EF4-FFF2-40B4-BE49-F238E27FC236}">
                  <a16:creationId xmlns:a16="http://schemas.microsoft.com/office/drawing/2014/main" id="{19F4A431-4161-460D-9C95-7CD6220239FF}"/>
                </a:ext>
              </a:extLst>
            </p:cNvPr>
            <p:cNvSpPr/>
            <p:nvPr/>
          </p:nvSpPr>
          <p:spPr>
            <a:xfrm>
              <a:off x="2904188" y="3582439"/>
              <a:ext cx="993108" cy="3647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74A0987-8EE7-49C3-93BE-CEA226086062}"/>
                </a:ext>
              </a:extLst>
            </p:cNvPr>
            <p:cNvSpPr txBox="1"/>
            <p:nvPr/>
          </p:nvSpPr>
          <p:spPr>
            <a:xfrm>
              <a:off x="6189936" y="3912319"/>
              <a:ext cx="2119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 시 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096" y="1739474"/>
            <a:ext cx="9905999" cy="14478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83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6281" y="64464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7538" y="2014355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4) LIDAR</a:t>
            </a:r>
            <a:r>
              <a:rPr lang="ko-KR" altLang="en-US" dirty="0"/>
              <a:t>를 이용한 거리 측정</a:t>
            </a:r>
          </a:p>
          <a:p>
            <a:r>
              <a:rPr lang="en-US" altLang="ko-KR" dirty="0"/>
              <a:t> LIDAR </a:t>
            </a:r>
            <a:r>
              <a:rPr lang="ko-KR" altLang="en-US" dirty="0"/>
              <a:t>의 </a:t>
            </a:r>
            <a:r>
              <a:rPr lang="en-US" altLang="ko-KR" dirty="0"/>
              <a:t>Interface Protocol and Application Notes </a:t>
            </a:r>
            <a:r>
              <a:rPr lang="ko-KR" altLang="en-US" dirty="0"/>
              <a:t>문서 번역 작업 진행 중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1603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191397"/>
            <a:ext cx="9905999" cy="153874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파형 확인 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eQEP</a:t>
            </a:r>
            <a:r>
              <a:rPr lang="en-US" altLang="ko-KR" sz="2000" dirty="0"/>
              <a:t> </a:t>
            </a:r>
            <a:r>
              <a:rPr lang="ko-KR" altLang="en-US" sz="2000" dirty="0"/>
              <a:t>이용 각속도</a:t>
            </a:r>
            <a:r>
              <a:rPr lang="en-US" altLang="ko-KR" sz="2000" dirty="0"/>
              <a:t>/RPM</a:t>
            </a:r>
            <a:r>
              <a:rPr lang="ko-KR" altLang="en-US" sz="2000" dirty="0"/>
              <a:t> 계산</a:t>
            </a:r>
            <a:endParaRPr lang="en-US" altLang="ko-KR" sz="2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901327" y="2844132"/>
            <a:ext cx="4792795" cy="3681940"/>
            <a:chOff x="1018903" y="2272938"/>
            <a:chExt cx="4792795" cy="36819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4" r="4806" b="5339"/>
            <a:stretch/>
          </p:blipFill>
          <p:spPr>
            <a:xfrm>
              <a:off x="1018903" y="2272938"/>
              <a:ext cx="4792795" cy="3200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38850" y="5585546"/>
              <a:ext cx="1952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엔코더</a:t>
              </a:r>
              <a:r>
                <a:rPr lang="ko-KR" altLang="en-US" dirty="0"/>
                <a:t> 파형 확인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83765" y="2844132"/>
            <a:ext cx="5265115" cy="3681940"/>
            <a:chOff x="6301332" y="2272938"/>
            <a:chExt cx="5265115" cy="36819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99" b="28406"/>
            <a:stretch/>
          </p:blipFill>
          <p:spPr>
            <a:xfrm>
              <a:off x="6301332" y="2272938"/>
              <a:ext cx="5265115" cy="3200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640666" y="5585546"/>
              <a:ext cx="2586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초 단위 각속도 </a:t>
              </a:r>
              <a:r>
                <a:rPr lang="en-US" altLang="ko-KR" dirty="0"/>
                <a:t>/ RPM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96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8" y="32751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3" y="1632857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/>
              <a:t>2) PWM</a:t>
            </a:r>
            <a:r>
              <a:rPr lang="ko-KR" altLang="en-US" sz="2000" dirty="0"/>
              <a:t>을 통한 </a:t>
            </a:r>
            <a:r>
              <a:rPr lang="en-US" altLang="ko-KR" sz="2000" dirty="0"/>
              <a:t>Servo Motor </a:t>
            </a:r>
            <a:r>
              <a:rPr lang="ko-KR" altLang="en-US" sz="2000" dirty="0"/>
              <a:t>제어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서보</a:t>
            </a:r>
            <a:r>
              <a:rPr lang="ko-KR" altLang="en-US" sz="2000" dirty="0"/>
              <a:t> 모터 교체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</a:t>
            </a:r>
            <a:r>
              <a:rPr lang="en-US" altLang="ko-KR" sz="2000" dirty="0">
                <a:latin typeface="+mj-ea"/>
                <a:ea typeface="+mj-ea"/>
              </a:rPr>
              <a:t>• SERVO MOTOR(</a:t>
            </a:r>
            <a:r>
              <a:rPr lang="ko-KR" altLang="en-US" sz="2000" dirty="0">
                <a:latin typeface="+mj-ea"/>
                <a:ea typeface="+mj-ea"/>
              </a:rPr>
              <a:t>기존 </a:t>
            </a:r>
            <a:r>
              <a:rPr lang="en-US" altLang="ko-KR" sz="2000" dirty="0">
                <a:latin typeface="+mj-ea"/>
                <a:ea typeface="+mj-ea"/>
              </a:rPr>
              <a:t>25kg.cm  → 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50kg.cm ) </a:t>
            </a:r>
            <a:r>
              <a:rPr lang="ko-KR" altLang="en-US" sz="2000" dirty="0">
                <a:latin typeface="+mj-ea"/>
                <a:ea typeface="+mj-ea"/>
              </a:rPr>
              <a:t>토크 큰 제품으로 교체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/>
              <a:t>  </a:t>
            </a:r>
            <a:r>
              <a:rPr lang="en-US" altLang="ko-KR" sz="2000" dirty="0">
                <a:latin typeface="맑은 고딕"/>
                <a:ea typeface="맑은 고딕"/>
              </a:rPr>
              <a:t>•</a:t>
            </a:r>
            <a:r>
              <a:rPr lang="en-US" altLang="ko-KR" sz="2000" dirty="0"/>
              <a:t> </a:t>
            </a:r>
            <a:r>
              <a:rPr lang="ko-KR" altLang="en-US" sz="2000" dirty="0"/>
              <a:t> 전동차에 장착 및 테스트 </a:t>
            </a:r>
            <a:r>
              <a:rPr lang="en-US" altLang="ko-KR" sz="2000" dirty="0"/>
              <a:t>– </a:t>
            </a:r>
            <a:r>
              <a:rPr lang="ko-KR" altLang="en-US" sz="2000" dirty="0"/>
              <a:t>이상 없음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•</a:t>
            </a:r>
            <a:r>
              <a:rPr lang="en-US" altLang="ko-KR" sz="2000" dirty="0"/>
              <a:t> </a:t>
            </a:r>
            <a:r>
              <a:rPr lang="ko-KR" altLang="en-US" sz="2000" dirty="0"/>
              <a:t> 기존 </a:t>
            </a:r>
            <a:r>
              <a:rPr lang="en-US" altLang="ko-KR" sz="2000" dirty="0"/>
              <a:t>BLDC , SERVO </a:t>
            </a:r>
            <a:r>
              <a:rPr lang="ko-KR" altLang="en-US" sz="2000" dirty="0"/>
              <a:t>모터 동작 코드 수정하여 주행영상 올릴 예정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DD4B80-3A30-453F-8859-9D5C3678E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4" y="3861786"/>
            <a:ext cx="2698812" cy="2530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DABF99-1E83-463F-B392-0508B0A23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03" y="3861787"/>
            <a:ext cx="2563189" cy="24591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CAE86F-A9FA-4770-A9AF-5323DA0E1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82" y="3861786"/>
            <a:ext cx="2447604" cy="24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0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 </a:t>
            </a:r>
            <a:r>
              <a:rPr lang="en-US" altLang="ko-KR" dirty="0"/>
              <a:t>– </a:t>
            </a:r>
            <a:r>
              <a:rPr lang="ko-KR" altLang="en-US" dirty="0"/>
              <a:t>전면 수정</a:t>
            </a:r>
            <a:r>
              <a:rPr lang="en-US" altLang="ko-KR" dirty="0"/>
              <a:t>(DSP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</a:t>
            </a:r>
            <a:r>
              <a:rPr lang="en-US" altLang="ko-KR" dirty="0"/>
              <a:t>SERVO , BLDC</a:t>
            </a:r>
            <a:r>
              <a:rPr lang="ko-KR" altLang="en-US" dirty="0"/>
              <a:t> 모터 구동 완료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543321" y="3469735"/>
            <a:ext cx="8043260" cy="2159766"/>
            <a:chOff x="1494622" y="3532068"/>
            <a:chExt cx="7088369" cy="181732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eQEP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:a16="http://schemas.microsoft.com/office/drawing/2014/main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:a16="http://schemas.microsoft.com/office/drawing/2014/main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:a16="http://schemas.microsoft.com/office/drawing/2014/main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:a16="http://schemas.microsoft.com/office/drawing/2014/main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:a16="http://schemas.microsoft.com/office/drawing/2014/main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:a16="http://schemas.microsoft.com/office/drawing/2014/main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3B1AF345-C812-42DD-AC3C-ABC5027A0C1A}"/>
                </a:ext>
              </a:extLst>
            </p:cNvPr>
            <p:cNvSpPr/>
            <p:nvPr/>
          </p:nvSpPr>
          <p:spPr>
            <a:xfrm>
              <a:off x="1494622" y="4914816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61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8433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2" y="1664043"/>
            <a:ext cx="9905999" cy="4777946"/>
          </a:xfrm>
        </p:spPr>
        <p:txBody>
          <a:bodyPr/>
          <a:lstStyle/>
          <a:p>
            <a:r>
              <a:rPr lang="en-US" altLang="ko-KR" dirty="0"/>
              <a:t>4) FPGA</a:t>
            </a:r>
          </a:p>
          <a:p>
            <a:r>
              <a:rPr lang="en-US" altLang="ko-KR" dirty="0"/>
              <a:t> PWM IP </a:t>
            </a:r>
            <a:r>
              <a:rPr lang="ko-KR" altLang="en-US" dirty="0"/>
              <a:t>만들기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petalinux</a:t>
            </a:r>
            <a:r>
              <a:rPr lang="ko-KR" altLang="en-US" dirty="0"/>
              <a:t>를 올려서 </a:t>
            </a:r>
            <a:r>
              <a:rPr lang="en-US" altLang="ko-KR" dirty="0"/>
              <a:t>duty</a:t>
            </a:r>
            <a:r>
              <a:rPr lang="ko-KR" altLang="en-US" dirty="0"/>
              <a:t>비에 따른 출력 파형 확인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 descr="수정됨_KakaoTalk_20190405_10051363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44" y="3836774"/>
            <a:ext cx="3495278" cy="2654642"/>
          </a:xfrm>
          <a:prstGeom prst="rect">
            <a:avLst/>
          </a:prstGeom>
        </p:spPr>
      </p:pic>
      <p:pic>
        <p:nvPicPr>
          <p:cNvPr id="7" name="그림 6" descr="수정됨_KakaoTalk_20190405_100513632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29" y="3858526"/>
            <a:ext cx="5626444" cy="2628604"/>
          </a:xfrm>
          <a:prstGeom prst="rect">
            <a:avLst/>
          </a:prstGeom>
        </p:spPr>
      </p:pic>
      <p:pic>
        <p:nvPicPr>
          <p:cNvPr id="9" name="그림 8" descr="스크린샷, 2019-04-05 09-58-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9" y="3887135"/>
            <a:ext cx="771429" cy="26095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37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E9561-1231-4F73-B5E6-273F1295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299" y="2249487"/>
            <a:ext cx="10404629" cy="3541714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 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,GPIO, LWIP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양성민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,GPIO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이대로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I2C,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(PWM, UART)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</a:t>
            </a:r>
            <a:r>
              <a:rPr lang="en-US" altLang="ko-KR" dirty="0"/>
              <a:t>, FPGA </a:t>
            </a:r>
            <a:r>
              <a:rPr lang="ko-KR" altLang="en-US" dirty="0"/>
              <a:t>제어</a:t>
            </a:r>
            <a:r>
              <a:rPr lang="en-US" altLang="ko-KR" dirty="0"/>
              <a:t>(PWM, UART)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I2C,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(PWM, UART)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442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모터의 속도</a:t>
            </a:r>
            <a:r>
              <a:rPr lang="en-US" altLang="ko-KR" sz="1800" dirty="0"/>
              <a:t>, RPM, </a:t>
            </a:r>
            <a:r>
              <a:rPr lang="ko-KR" altLang="en-US" sz="1800" dirty="0"/>
              <a:t>진행방향</a:t>
            </a:r>
            <a:r>
              <a:rPr lang="en-US" altLang="ko-KR" sz="1800" dirty="0"/>
              <a:t> </a:t>
            </a:r>
            <a:r>
              <a:rPr lang="ko-KR" altLang="en-US" sz="1800" dirty="0"/>
              <a:t>알기 위한 </a:t>
            </a:r>
            <a:r>
              <a:rPr lang="ko-KR" altLang="en-US" sz="1800" dirty="0" err="1"/>
              <a:t>엔코더</a:t>
            </a:r>
            <a:r>
              <a:rPr lang="ko-KR" altLang="en-US" sz="1800" dirty="0"/>
              <a:t> 장착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2) LWIP</a:t>
            </a:r>
            <a:r>
              <a:rPr lang="ko-KR" altLang="en-US" sz="1800" dirty="0"/>
              <a:t>통신을 하기위한 코드 분석 중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맑은 고딕"/>
                <a:ea typeface="맑은 고딕"/>
              </a:rPr>
              <a:t>3) </a:t>
            </a:r>
            <a:r>
              <a:rPr lang="en-US" altLang="ko-KR" sz="1800" dirty="0" err="1">
                <a:latin typeface="맑은 고딕"/>
                <a:ea typeface="맑은 고딕"/>
              </a:rPr>
              <a:t>FreeRTOS</a:t>
            </a:r>
            <a:r>
              <a:rPr lang="ko-KR" altLang="en-US" sz="1800" dirty="0">
                <a:latin typeface="맑은 고딕"/>
                <a:ea typeface="맑은 고딕"/>
              </a:rPr>
              <a:t>에서의 </a:t>
            </a:r>
            <a:r>
              <a:rPr lang="ko-KR" altLang="en-US" sz="1800" dirty="0" err="1">
                <a:latin typeface="맑은 고딕"/>
                <a:ea typeface="맑은 고딕"/>
              </a:rPr>
              <a:t>서보모터와</a:t>
            </a:r>
            <a:r>
              <a:rPr lang="ko-KR" altLang="en-US" sz="1800" dirty="0">
                <a:latin typeface="맑은 고딕"/>
                <a:ea typeface="맑은 고딕"/>
              </a:rPr>
              <a:t> </a:t>
            </a:r>
            <a:r>
              <a:rPr lang="en-US" altLang="ko-KR" sz="1800" dirty="0">
                <a:latin typeface="맑은 고딕"/>
                <a:ea typeface="맑은 고딕"/>
              </a:rPr>
              <a:t>BLDC</a:t>
            </a:r>
            <a:r>
              <a:rPr lang="ko-KR" altLang="en-US" sz="1800" dirty="0">
                <a:latin typeface="맑은 고딕"/>
                <a:ea typeface="맑은 고딕"/>
              </a:rPr>
              <a:t>모터 동작 간의 버그 수정</a:t>
            </a:r>
            <a:endParaRPr lang="en-US" altLang="ko-KR" sz="1800" dirty="0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7CEA77-F122-4784-AD9F-72DB1AABD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6675" y="2902116"/>
            <a:ext cx="3749879" cy="3638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029C1C-7206-4D9C-8ABA-4CD09E081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78" y="2846654"/>
            <a:ext cx="3546694" cy="3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-73817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877885"/>
            <a:ext cx="9905999" cy="1460366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출력 레벨 </a:t>
            </a:r>
            <a:r>
              <a:rPr lang="en-US" altLang="ko-KR" sz="2000" dirty="0"/>
              <a:t>12V -&gt; 3.3V </a:t>
            </a:r>
            <a:r>
              <a:rPr lang="ko-KR" altLang="en-US" sz="2000" dirty="0"/>
              <a:t>변경</a:t>
            </a:r>
            <a:r>
              <a:rPr lang="en-US" altLang="ko-KR" sz="2000" dirty="0"/>
              <a:t>(TR</a:t>
            </a:r>
            <a:r>
              <a:rPr lang="ko-KR" altLang="en-US" sz="2000" dirty="0"/>
              <a:t>을 이용한 레벨 </a:t>
            </a:r>
            <a:r>
              <a:rPr lang="en-US" altLang="ko-KR" sz="2000" dirty="0"/>
              <a:t>Shift</a:t>
            </a:r>
            <a:r>
              <a:rPr lang="ko-KR" altLang="en-US" sz="2000" dirty="0"/>
              <a:t> 회로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블루투스로</a:t>
            </a:r>
            <a:r>
              <a:rPr lang="ko-KR" altLang="en-US" sz="2000" dirty="0"/>
              <a:t> 속도 값 확인 </a:t>
            </a:r>
            <a:endParaRPr lang="en-US" altLang="ko-KR" sz="20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798002" y="2527245"/>
            <a:ext cx="2955486" cy="3811129"/>
            <a:chOff x="6230514" y="3043647"/>
            <a:chExt cx="2312514" cy="311431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514" y="3043647"/>
              <a:ext cx="1989584" cy="26909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553444" y="5788632"/>
              <a:ext cx="1989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ko-KR" altLang="en-US" dirty="0"/>
                <a:t>레벨 </a:t>
              </a:r>
              <a:r>
                <a:rPr lang="en-US" altLang="ko-KR" dirty="0"/>
                <a:t>Shift </a:t>
              </a:r>
              <a:r>
                <a:rPr lang="ko-KR" altLang="en-US" dirty="0"/>
                <a:t>회로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-21983" y="2527245"/>
            <a:ext cx="4819985" cy="3737306"/>
            <a:chOff x="412310" y="1987457"/>
            <a:chExt cx="5999351" cy="4279796"/>
          </a:xfrm>
        </p:grpSpPr>
        <p:grpSp>
          <p:nvGrpSpPr>
            <p:cNvPr id="21" name="그룹 20"/>
            <p:cNvGrpSpPr/>
            <p:nvPr/>
          </p:nvGrpSpPr>
          <p:grpSpPr>
            <a:xfrm>
              <a:off x="1326710" y="1987457"/>
              <a:ext cx="5084951" cy="4279796"/>
              <a:chOff x="1326710" y="1922142"/>
              <a:chExt cx="5309693" cy="446895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6710" y="1922142"/>
                <a:ext cx="5309693" cy="3982269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952247" y="5970251"/>
                <a:ext cx="4057282" cy="420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오실로스코프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3.3v</a:t>
                </a:r>
                <a:r>
                  <a:rPr lang="ko-KR" altLang="en-US" dirty="0"/>
                  <a:t> 파형 확인</a:t>
                </a: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201783" y="5512526"/>
              <a:ext cx="1066129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310" y="2498577"/>
              <a:ext cx="1172598" cy="40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3.240V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23" idx="2"/>
            </p:cNvCxnSpPr>
            <p:nvPr/>
          </p:nvCxnSpPr>
          <p:spPr>
            <a:xfrm>
              <a:off x="998609" y="2901605"/>
              <a:ext cx="203175" cy="261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1" t="4571" r="25712" b="29936"/>
          <a:stretch/>
        </p:blipFill>
        <p:spPr>
          <a:xfrm>
            <a:off x="7340770" y="2527245"/>
            <a:ext cx="4366065" cy="33303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93232" y="5943270"/>
            <a:ext cx="217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블루투스</a:t>
            </a:r>
            <a:r>
              <a:rPr lang="ko-KR" altLang="en-US" dirty="0"/>
              <a:t> 값 확인</a:t>
            </a:r>
          </a:p>
        </p:txBody>
      </p:sp>
    </p:spTree>
    <p:extLst>
      <p:ext uri="{BB962C8B-B14F-4D97-AF65-F5344CB8AC3E}">
        <p14:creationId xmlns:p14="http://schemas.microsoft.com/office/powerpoint/2010/main" val="51129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8660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</a:t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534CE7-562E-4EAB-A8E4-E4EEDBC2E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280" y="0"/>
            <a:ext cx="4642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7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전원 부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4607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83F3BA-4E86-4D84-85AF-D66DC66E1E5E}"/>
              </a:ext>
            </a:extLst>
          </p:cNvPr>
          <p:cNvSpPr/>
          <p:nvPr/>
        </p:nvSpPr>
        <p:spPr>
          <a:xfrm>
            <a:off x="3042563" y="1725189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Li-Po(3s) – 11.1v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6C8866B-9B19-4F7C-9256-E6ADB26BE633}"/>
              </a:ext>
            </a:extLst>
          </p:cNvPr>
          <p:cNvSpPr/>
          <p:nvPr/>
        </p:nvSpPr>
        <p:spPr>
          <a:xfrm>
            <a:off x="7505740" y="1716588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Li-Po(6s) – 22.2v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D7BE3D-3169-44AD-B4A0-D173DF2B8E1D}"/>
              </a:ext>
            </a:extLst>
          </p:cNvPr>
          <p:cNvSpPr/>
          <p:nvPr/>
        </p:nvSpPr>
        <p:spPr>
          <a:xfrm>
            <a:off x="4184013" y="2955024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C8C9B29-9B3A-4372-B2ED-C462E99EFCD8}"/>
              </a:ext>
            </a:extLst>
          </p:cNvPr>
          <p:cNvSpPr/>
          <p:nvPr/>
        </p:nvSpPr>
        <p:spPr>
          <a:xfrm>
            <a:off x="7172292" y="2989451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060E8CC-6CE0-4245-A273-A5079CC94817}"/>
              </a:ext>
            </a:extLst>
          </p:cNvPr>
          <p:cNvSpPr/>
          <p:nvPr/>
        </p:nvSpPr>
        <p:spPr>
          <a:xfrm>
            <a:off x="3134272" y="2950306"/>
            <a:ext cx="909873" cy="8788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ESC</a:t>
            </a:r>
            <a:endParaRPr lang="ko-KR" altLang="en-US" dirty="0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D87EA04B-49A7-4065-B523-5F7CB1228459}"/>
              </a:ext>
            </a:extLst>
          </p:cNvPr>
          <p:cNvCxnSpPr>
            <a:cxnSpLocks/>
            <a:endCxn id="19" idx="0"/>
          </p:cNvCxnSpPr>
          <p:nvPr/>
        </p:nvCxnSpPr>
        <p:spPr>
          <a:xfrm rot="5400000">
            <a:off x="3490468" y="2529703"/>
            <a:ext cx="519345" cy="32186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4B11BD6B-0380-48CF-8688-34F21FA6BE61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4140545" y="2503183"/>
            <a:ext cx="519346" cy="384335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22FD82DD-B892-42C2-8B95-6E6EDB3C48FF}"/>
              </a:ext>
            </a:extLst>
          </p:cNvPr>
          <p:cNvSpPr/>
          <p:nvPr/>
        </p:nvSpPr>
        <p:spPr>
          <a:xfrm>
            <a:off x="2990242" y="4526786"/>
            <a:ext cx="1193771" cy="120190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BLDC </a:t>
            </a:r>
            <a:r>
              <a:rPr lang="ko-KR" altLang="en-US" dirty="0"/>
              <a:t>모터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9FE412A-18EC-46C9-A6B0-2F7E6BD457D7}"/>
              </a:ext>
            </a:extLst>
          </p:cNvPr>
          <p:cNvCxnSpPr>
            <a:cxnSpLocks/>
            <a:stCxn id="19" idx="4"/>
            <a:endCxn id="73" idx="0"/>
          </p:cNvCxnSpPr>
          <p:nvPr/>
        </p:nvCxnSpPr>
        <p:spPr>
          <a:xfrm flipH="1">
            <a:off x="3587128" y="3829195"/>
            <a:ext cx="2081" cy="6975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B8136568-F2EB-4206-AE86-39740BD32F42}"/>
              </a:ext>
            </a:extLst>
          </p:cNvPr>
          <p:cNvSpPr/>
          <p:nvPr/>
        </p:nvSpPr>
        <p:spPr>
          <a:xfrm>
            <a:off x="1405958" y="4650612"/>
            <a:ext cx="1283103" cy="954257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496AD470-69DB-4377-9F93-F6ECC98EB0F7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rot="10800000" flipV="1">
            <a:off x="2047510" y="3389750"/>
            <a:ext cx="1086762" cy="126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CEF6972C-6F7C-4062-9CA9-130525936E5F}"/>
              </a:ext>
            </a:extLst>
          </p:cNvPr>
          <p:cNvSpPr txBox="1"/>
          <p:nvPr/>
        </p:nvSpPr>
        <p:spPr>
          <a:xfrm>
            <a:off x="804607" y="4092636"/>
            <a:ext cx="120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7.4V/3.5A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CE1D125-20A4-4415-92C1-9D9BE6094745}"/>
              </a:ext>
            </a:extLst>
          </p:cNvPr>
          <p:cNvSpPr txBox="1"/>
          <p:nvPr/>
        </p:nvSpPr>
        <p:spPr>
          <a:xfrm>
            <a:off x="5223994" y="4092636"/>
            <a:ext cx="111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5.0V/3A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CDB879C7-DF10-4815-BB44-9B4EA0845EA5}"/>
              </a:ext>
            </a:extLst>
          </p:cNvPr>
          <p:cNvSpPr/>
          <p:nvPr/>
        </p:nvSpPr>
        <p:spPr>
          <a:xfrm>
            <a:off x="4410187" y="4604744"/>
            <a:ext cx="1495418" cy="10001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FPGA</a:t>
            </a:r>
            <a:endParaRPr lang="ko-KR" altLang="en-US" dirty="0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75533DEA-F01E-45C5-ABB1-08AD72B0A0DE}"/>
              </a:ext>
            </a:extLst>
          </p:cNvPr>
          <p:cNvCxnSpPr>
            <a:cxnSpLocks/>
            <a:stCxn id="7" idx="2"/>
            <a:endCxn id="100" idx="0"/>
          </p:cNvCxnSpPr>
          <p:nvPr/>
        </p:nvCxnSpPr>
        <p:spPr>
          <a:xfrm rot="16200000" flipH="1">
            <a:off x="4489726" y="3936573"/>
            <a:ext cx="770831" cy="565510"/>
          </a:xfrm>
          <a:prstGeom prst="bentConnector3">
            <a:avLst>
              <a:gd name="adj1" fmla="val 3887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C17BCB8B-F061-4292-A604-1F3F2F851225}"/>
              </a:ext>
            </a:extLst>
          </p:cNvPr>
          <p:cNvCxnSpPr>
            <a:cxnSpLocks/>
            <a:endCxn id="47" idx="0"/>
          </p:cNvCxnSpPr>
          <p:nvPr/>
        </p:nvCxnSpPr>
        <p:spPr>
          <a:xfrm rot="5400000">
            <a:off x="7547192" y="230383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192074F0-CD80-4A4A-AF97-737D382EC316}"/>
              </a:ext>
            </a:extLst>
          </p:cNvPr>
          <p:cNvCxnSpPr>
            <a:cxnSpLocks/>
            <a:endCxn id="122" idx="0"/>
          </p:cNvCxnSpPr>
          <p:nvPr/>
        </p:nvCxnSpPr>
        <p:spPr>
          <a:xfrm rot="16200000" flipH="1">
            <a:off x="8813370" y="2290829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다이아몬드 119">
            <a:extLst>
              <a:ext uri="{FF2B5EF4-FFF2-40B4-BE49-F238E27FC236}">
                <a16:creationId xmlns:a16="http://schemas.microsoft.com/office/drawing/2014/main" id="{E331EC70-3C89-46C8-A6E5-E4A04B90336D}"/>
              </a:ext>
            </a:extLst>
          </p:cNvPr>
          <p:cNvSpPr/>
          <p:nvPr/>
        </p:nvSpPr>
        <p:spPr>
          <a:xfrm>
            <a:off x="6222099" y="4587431"/>
            <a:ext cx="1398656" cy="1201907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endParaRPr lang="ko-KR" altLang="en-US" dirty="0"/>
          </a:p>
        </p:txBody>
      </p:sp>
      <p:sp>
        <p:nvSpPr>
          <p:cNvPr id="121" name="사다리꼴 120">
            <a:extLst>
              <a:ext uri="{FF2B5EF4-FFF2-40B4-BE49-F238E27FC236}">
                <a16:creationId xmlns:a16="http://schemas.microsoft.com/office/drawing/2014/main" id="{14889ED4-7D5B-4880-A1E6-7C15BB01CDB8}"/>
              </a:ext>
            </a:extLst>
          </p:cNvPr>
          <p:cNvSpPr/>
          <p:nvPr/>
        </p:nvSpPr>
        <p:spPr>
          <a:xfrm>
            <a:off x="9466117" y="4652609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DSP</a:t>
            </a:r>
            <a:endParaRPr lang="ko-KR" altLang="en-US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5212B022-69CD-408A-B95F-6381DCCDC82A}"/>
              </a:ext>
            </a:extLst>
          </p:cNvPr>
          <p:cNvSpPr/>
          <p:nvPr/>
        </p:nvSpPr>
        <p:spPr>
          <a:xfrm>
            <a:off x="9103723" y="2989555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0A2C3DB-3B8D-4747-9555-68157A5D267C}"/>
              </a:ext>
            </a:extLst>
          </p:cNvPr>
          <p:cNvSpPr txBox="1"/>
          <p:nvPr/>
        </p:nvSpPr>
        <p:spPr>
          <a:xfrm>
            <a:off x="6144651" y="3589699"/>
            <a:ext cx="9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12V/1A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90FF9B9-C748-48E5-AF00-9544600BE9DF}"/>
              </a:ext>
            </a:extLst>
          </p:cNvPr>
          <p:cNvSpPr txBox="1"/>
          <p:nvPr/>
        </p:nvSpPr>
        <p:spPr>
          <a:xfrm>
            <a:off x="9983479" y="3643771"/>
            <a:ext cx="100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9C2B39D-22ED-417A-A330-4021E05C9A8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518065" y="2439164"/>
            <a:ext cx="25371" cy="23300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D27620-1D9C-4A5F-9CBD-114FD75C7506}"/>
              </a:ext>
            </a:extLst>
          </p:cNvPr>
          <p:cNvSpPr/>
          <p:nvPr/>
        </p:nvSpPr>
        <p:spPr>
          <a:xfrm>
            <a:off x="8032810" y="4769218"/>
            <a:ext cx="1021252" cy="86487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엔코더</a:t>
            </a:r>
            <a:endParaRPr lang="ko-KR" altLang="en-US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DE43A33-D599-4E28-BBB2-EE28C3F95A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87304" y="3909776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92A7F250-1717-48F9-ADD2-4FC7F8A81E20}"/>
              </a:ext>
            </a:extLst>
          </p:cNvPr>
          <p:cNvCxnSpPr>
            <a:cxnSpLocks/>
          </p:cNvCxnSpPr>
          <p:nvPr/>
        </p:nvCxnSpPr>
        <p:spPr>
          <a:xfrm rot="5400000">
            <a:off x="6887953" y="390181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027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통신 네트워크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7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id="{416A5A02-5ABA-4156-87B9-93D4407B0167}"/>
              </a:ext>
            </a:extLst>
          </p:cNvPr>
          <p:cNvSpPr/>
          <p:nvPr/>
        </p:nvSpPr>
        <p:spPr>
          <a:xfrm>
            <a:off x="5374867" y="1980745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DSP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28D0EFB-ED56-4AE6-A42C-DDF4AAC80A09}"/>
              </a:ext>
            </a:extLst>
          </p:cNvPr>
          <p:cNvSpPr/>
          <p:nvPr/>
        </p:nvSpPr>
        <p:spPr>
          <a:xfrm>
            <a:off x="8274049" y="4622167"/>
            <a:ext cx="1495418" cy="9046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FPGA</a:t>
            </a:r>
            <a:endParaRPr lang="ko-KR" altLang="en-US" dirty="0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EBDF1-8D80-41B5-AE62-B51AE1D4DB3F}"/>
              </a:ext>
            </a:extLst>
          </p:cNvPr>
          <p:cNvSpPr/>
          <p:nvPr/>
        </p:nvSpPr>
        <p:spPr>
          <a:xfrm>
            <a:off x="2399066" y="4374397"/>
            <a:ext cx="1765907" cy="132366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endParaRPr lang="ko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846252C-8FBF-4322-BD2F-77E6051775FB}"/>
              </a:ext>
            </a:extLst>
          </p:cNvPr>
          <p:cNvCxnSpPr>
            <a:cxnSpLocks/>
          </p:cNvCxnSpPr>
          <p:nvPr/>
        </p:nvCxnSpPr>
        <p:spPr>
          <a:xfrm rot="19338353" flipH="1">
            <a:off x="3477600" y="3429000"/>
            <a:ext cx="17920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218F38E-22A8-46E7-81CA-8FE6B6045951}"/>
              </a:ext>
            </a:extLst>
          </p:cNvPr>
          <p:cNvCxnSpPr>
            <a:cxnSpLocks/>
          </p:cNvCxnSpPr>
          <p:nvPr/>
        </p:nvCxnSpPr>
        <p:spPr>
          <a:xfrm rot="19338353" flipV="1">
            <a:off x="3500571" y="3571808"/>
            <a:ext cx="1861417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0FBB496-3476-4CF0-8BD7-13B8966378D3}"/>
              </a:ext>
            </a:extLst>
          </p:cNvPr>
          <p:cNvSpPr txBox="1"/>
          <p:nvPr/>
        </p:nvSpPr>
        <p:spPr>
          <a:xfrm rot="19338353">
            <a:off x="3929596" y="3442111"/>
            <a:ext cx="14315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SOCKETCAN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33CD0496-0346-4DC9-8B53-0936085391E6}"/>
              </a:ext>
            </a:extLst>
          </p:cNvPr>
          <p:cNvCxnSpPr>
            <a:cxnSpLocks/>
          </p:cNvCxnSpPr>
          <p:nvPr/>
        </p:nvCxnSpPr>
        <p:spPr>
          <a:xfrm flipH="1">
            <a:off x="4851516" y="5126261"/>
            <a:ext cx="24889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5684918-4B2A-42EB-8015-D29D9B512B8A}"/>
              </a:ext>
            </a:extLst>
          </p:cNvPr>
          <p:cNvCxnSpPr>
            <a:cxnSpLocks/>
          </p:cNvCxnSpPr>
          <p:nvPr/>
        </p:nvCxnSpPr>
        <p:spPr>
          <a:xfrm>
            <a:off x="4851516" y="5261416"/>
            <a:ext cx="248896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6A8E544-F3C4-4C08-A6A9-CFEAB98653A9}"/>
              </a:ext>
            </a:extLst>
          </p:cNvPr>
          <p:cNvSpPr txBox="1"/>
          <p:nvPr/>
        </p:nvSpPr>
        <p:spPr>
          <a:xfrm>
            <a:off x="5727872" y="5227411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D357539-97FD-4D07-AE24-524EA817A8E1}"/>
              </a:ext>
            </a:extLst>
          </p:cNvPr>
          <p:cNvSpPr/>
          <p:nvPr/>
        </p:nvSpPr>
        <p:spPr>
          <a:xfrm>
            <a:off x="2498865" y="1800922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3C4B82F-9555-4FC7-AFD8-72DDE2EE0B26}"/>
              </a:ext>
            </a:extLst>
          </p:cNvPr>
          <p:cNvSpPr/>
          <p:nvPr/>
        </p:nvSpPr>
        <p:spPr>
          <a:xfrm>
            <a:off x="8134531" y="1769972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Lidar</a:t>
            </a:r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45EE31F-EE38-424E-881C-945CE2A006FB}"/>
              </a:ext>
            </a:extLst>
          </p:cNvPr>
          <p:cNvCxnSpPr>
            <a:cxnSpLocks/>
          </p:cNvCxnSpPr>
          <p:nvPr/>
        </p:nvCxnSpPr>
        <p:spPr>
          <a:xfrm flipH="1">
            <a:off x="4389962" y="1980745"/>
            <a:ext cx="7667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3E3379D-540A-45A2-BA2C-9B2EE3DB103A}"/>
              </a:ext>
            </a:extLst>
          </p:cNvPr>
          <p:cNvCxnSpPr>
            <a:cxnSpLocks/>
          </p:cNvCxnSpPr>
          <p:nvPr/>
        </p:nvCxnSpPr>
        <p:spPr>
          <a:xfrm>
            <a:off x="4389962" y="2119292"/>
            <a:ext cx="810203" cy="961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4AD50F7-A993-43C9-9AB9-FD4900FBD704}"/>
              </a:ext>
            </a:extLst>
          </p:cNvPr>
          <p:cNvSpPr txBox="1"/>
          <p:nvPr/>
        </p:nvSpPr>
        <p:spPr>
          <a:xfrm>
            <a:off x="4350377" y="2162830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B382635-8DE6-4125-BAB4-0061F1FC5DE4}"/>
              </a:ext>
            </a:extLst>
          </p:cNvPr>
          <p:cNvCxnSpPr>
            <a:cxnSpLocks/>
          </p:cNvCxnSpPr>
          <p:nvPr/>
        </p:nvCxnSpPr>
        <p:spPr>
          <a:xfrm rot="2670693" flipH="1">
            <a:off x="7100413" y="3484285"/>
            <a:ext cx="179207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D03EE0F-5699-4AD9-A8A0-F597F6B2E0AC}"/>
              </a:ext>
            </a:extLst>
          </p:cNvPr>
          <p:cNvCxnSpPr>
            <a:cxnSpLocks/>
          </p:cNvCxnSpPr>
          <p:nvPr/>
        </p:nvCxnSpPr>
        <p:spPr>
          <a:xfrm rot="2670693" flipV="1">
            <a:off x="7005386" y="3618779"/>
            <a:ext cx="1861417" cy="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5B63545-599D-4033-8ABE-0FE76677FBB1}"/>
              </a:ext>
            </a:extLst>
          </p:cNvPr>
          <p:cNvSpPr txBox="1"/>
          <p:nvPr/>
        </p:nvSpPr>
        <p:spPr>
          <a:xfrm rot="2670693">
            <a:off x="7162642" y="3589891"/>
            <a:ext cx="13583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SOCKET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B5F434-15D8-480A-92A6-0B3655E0E193}"/>
              </a:ext>
            </a:extLst>
          </p:cNvPr>
          <p:cNvSpPr txBox="1"/>
          <p:nvPr/>
        </p:nvSpPr>
        <p:spPr>
          <a:xfrm>
            <a:off x="2948170" y="5698065"/>
            <a:ext cx="6676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LWIP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98E9EB-6769-422C-9BAE-55B45A6ACE1C}"/>
              </a:ext>
            </a:extLst>
          </p:cNvPr>
          <p:cNvSpPr txBox="1"/>
          <p:nvPr/>
        </p:nvSpPr>
        <p:spPr>
          <a:xfrm>
            <a:off x="8427343" y="5519238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SPI TO 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4DCBBC-7455-45B3-876E-12F73D46AE56}"/>
              </a:ext>
            </a:extLst>
          </p:cNvPr>
          <p:cNvSpPr txBox="1"/>
          <p:nvPr/>
        </p:nvSpPr>
        <p:spPr>
          <a:xfrm>
            <a:off x="3699094" y="1928463"/>
            <a:ext cx="547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153861A-B498-470B-815D-A24584B42900}"/>
              </a:ext>
            </a:extLst>
          </p:cNvPr>
          <p:cNvCxnSpPr>
            <a:cxnSpLocks/>
          </p:cNvCxnSpPr>
          <p:nvPr/>
        </p:nvCxnSpPr>
        <p:spPr>
          <a:xfrm flipH="1">
            <a:off x="7083775" y="2048157"/>
            <a:ext cx="7667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ABE8C9B-3506-4C6C-B659-3F907DF2F631}"/>
              </a:ext>
            </a:extLst>
          </p:cNvPr>
          <p:cNvCxnSpPr>
            <a:cxnSpLocks/>
          </p:cNvCxnSpPr>
          <p:nvPr/>
        </p:nvCxnSpPr>
        <p:spPr>
          <a:xfrm>
            <a:off x="7083775" y="2186704"/>
            <a:ext cx="810203" cy="961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99752F5-B8C4-45D6-9464-085CD9715811}"/>
              </a:ext>
            </a:extLst>
          </p:cNvPr>
          <p:cNvSpPr txBox="1"/>
          <p:nvPr/>
        </p:nvSpPr>
        <p:spPr>
          <a:xfrm>
            <a:off x="7044190" y="2230242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USB(UART)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FECC82B-8378-4DC2-A25D-18852582CB61}"/>
              </a:ext>
            </a:extLst>
          </p:cNvPr>
          <p:cNvSpPr/>
          <p:nvPr/>
        </p:nvSpPr>
        <p:spPr>
          <a:xfrm>
            <a:off x="9010242" y="2983335"/>
            <a:ext cx="1277944" cy="8485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Garmin Lidar</a:t>
            </a:r>
            <a:endParaRPr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E0B40A3-1524-4AE7-BE20-59E07F0DF9CE}"/>
              </a:ext>
            </a:extLst>
          </p:cNvPr>
          <p:cNvCxnSpPr>
            <a:cxnSpLocks/>
          </p:cNvCxnSpPr>
          <p:nvPr/>
        </p:nvCxnSpPr>
        <p:spPr>
          <a:xfrm flipH="1">
            <a:off x="9492394" y="3948543"/>
            <a:ext cx="2" cy="5412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9B03450-A3D5-4E70-B687-699E1753B192}"/>
              </a:ext>
            </a:extLst>
          </p:cNvPr>
          <p:cNvCxnSpPr>
            <a:cxnSpLocks/>
          </p:cNvCxnSpPr>
          <p:nvPr/>
        </p:nvCxnSpPr>
        <p:spPr>
          <a:xfrm flipV="1">
            <a:off x="9636607" y="3914662"/>
            <a:ext cx="10308" cy="55795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0FB50FD-B077-4578-8CD0-D926A02D8EB4}"/>
              </a:ext>
            </a:extLst>
          </p:cNvPr>
          <p:cNvSpPr txBox="1"/>
          <p:nvPr/>
        </p:nvSpPr>
        <p:spPr>
          <a:xfrm rot="16200000">
            <a:off x="9561666" y="3943559"/>
            <a:ext cx="6025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I2C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44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TMDX570LC43HDK(MCU)</a:t>
            </a:r>
            <a:r>
              <a:rPr lang="ko-KR" altLang="en-US" dirty="0"/>
              <a:t>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다이아몬드 119">
            <a:extLst>
              <a:ext uri="{FF2B5EF4-FFF2-40B4-BE49-F238E27FC236}">
                <a16:creationId xmlns:a16="http://schemas.microsoft.com/office/drawing/2014/main" id="{E331EC70-3C89-46C8-A6E5-E4A04B90336D}"/>
              </a:ext>
            </a:extLst>
          </p:cNvPr>
          <p:cNvSpPr/>
          <p:nvPr/>
        </p:nvSpPr>
        <p:spPr>
          <a:xfrm>
            <a:off x="5824792" y="1769245"/>
            <a:ext cx="3757357" cy="4107680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MCU(TMS570)-</a:t>
            </a:r>
            <a:r>
              <a:rPr lang="en-US" altLang="ko-KR" dirty="0" err="1"/>
              <a:t>FreeRTOS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4AC6EBE-A06E-41DF-B070-291334C6A4A9}"/>
              </a:ext>
            </a:extLst>
          </p:cNvPr>
          <p:cNvSpPr/>
          <p:nvPr/>
        </p:nvSpPr>
        <p:spPr>
          <a:xfrm>
            <a:off x="1214801" y="2740360"/>
            <a:ext cx="1276350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BLDC</a:t>
            </a:r>
            <a:r>
              <a:rPr lang="ko-KR" altLang="en-US" dirty="0"/>
              <a:t> 모터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229C420-7207-4672-8974-BB0362C60C9A}"/>
              </a:ext>
            </a:extLst>
          </p:cNvPr>
          <p:cNvSpPr/>
          <p:nvPr/>
        </p:nvSpPr>
        <p:spPr>
          <a:xfrm>
            <a:off x="4312382" y="5312301"/>
            <a:ext cx="1652588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MPU9250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ACC21A8-AB8E-406F-B7FF-4A16FF9DEA2E}"/>
              </a:ext>
            </a:extLst>
          </p:cNvPr>
          <p:cNvSpPr/>
          <p:nvPr/>
        </p:nvSpPr>
        <p:spPr>
          <a:xfrm>
            <a:off x="1366523" y="3955230"/>
            <a:ext cx="1400174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LED</a:t>
            </a:r>
            <a:r>
              <a:rPr lang="ko-KR" altLang="en-US" dirty="0"/>
              <a:t>제어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CC1B726-6A39-4038-87A4-C874DA807CFE}"/>
              </a:ext>
            </a:extLst>
          </p:cNvPr>
          <p:cNvSpPr/>
          <p:nvPr/>
        </p:nvSpPr>
        <p:spPr>
          <a:xfrm>
            <a:off x="4286705" y="1497424"/>
            <a:ext cx="1563101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서보모터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2DAD01F-A52B-4690-8219-62F0FA460E3E}"/>
              </a:ext>
            </a:extLst>
          </p:cNvPr>
          <p:cNvSpPr/>
          <p:nvPr/>
        </p:nvSpPr>
        <p:spPr>
          <a:xfrm>
            <a:off x="2564828" y="2026472"/>
            <a:ext cx="1276350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타이머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9C7C20-0C47-460B-8AD6-EB48904C8E53}"/>
              </a:ext>
            </a:extLst>
          </p:cNvPr>
          <p:cNvCxnSpPr>
            <a:cxnSpLocks/>
          </p:cNvCxnSpPr>
          <p:nvPr/>
        </p:nvCxnSpPr>
        <p:spPr>
          <a:xfrm flipH="1">
            <a:off x="6094410" y="5723440"/>
            <a:ext cx="117055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92C2A01-36CD-4722-B593-3B5E5E6F9246}"/>
              </a:ext>
            </a:extLst>
          </p:cNvPr>
          <p:cNvCxnSpPr>
            <a:cxnSpLocks/>
          </p:cNvCxnSpPr>
          <p:nvPr/>
        </p:nvCxnSpPr>
        <p:spPr>
          <a:xfrm flipH="1">
            <a:off x="2876550" y="4362431"/>
            <a:ext cx="309154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542CF7F-8E7A-4354-862F-7DEB033DA4CC}"/>
              </a:ext>
            </a:extLst>
          </p:cNvPr>
          <p:cNvCxnSpPr>
            <a:cxnSpLocks/>
          </p:cNvCxnSpPr>
          <p:nvPr/>
        </p:nvCxnSpPr>
        <p:spPr>
          <a:xfrm flipH="1">
            <a:off x="2609851" y="3072750"/>
            <a:ext cx="3540589" cy="1648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AB76C4-D0AE-493D-BDDD-C81481D3DA95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2467955"/>
            <a:ext cx="2757550" cy="378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0F59029-3004-45ED-A8E1-251F07FA3606}"/>
              </a:ext>
            </a:extLst>
          </p:cNvPr>
          <p:cNvCxnSpPr>
            <a:cxnSpLocks/>
          </p:cNvCxnSpPr>
          <p:nvPr/>
        </p:nvCxnSpPr>
        <p:spPr>
          <a:xfrm flipH="1">
            <a:off x="5953125" y="1854235"/>
            <a:ext cx="15049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A145E3-DC84-4315-885B-8020343BB653}"/>
              </a:ext>
            </a:extLst>
          </p:cNvPr>
          <p:cNvSpPr txBox="1"/>
          <p:nvPr/>
        </p:nvSpPr>
        <p:spPr>
          <a:xfrm>
            <a:off x="6641431" y="1841806"/>
            <a:ext cx="70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PWM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78FFC7-A190-46A8-846C-F4F316A90972}"/>
              </a:ext>
            </a:extLst>
          </p:cNvPr>
          <p:cNvSpPr txBox="1"/>
          <p:nvPr/>
        </p:nvSpPr>
        <p:spPr>
          <a:xfrm>
            <a:off x="5068256" y="2467955"/>
            <a:ext cx="88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N2HET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7DD244-477D-467D-BB32-C09DD71C1FD2}"/>
              </a:ext>
            </a:extLst>
          </p:cNvPr>
          <p:cNvSpPr txBox="1"/>
          <p:nvPr/>
        </p:nvSpPr>
        <p:spPr>
          <a:xfrm>
            <a:off x="4109226" y="3060583"/>
            <a:ext cx="70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PWM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E62DCE-D08F-4C6C-B3D0-CF5C5B7E8DDA}"/>
              </a:ext>
            </a:extLst>
          </p:cNvPr>
          <p:cNvSpPr txBox="1"/>
          <p:nvPr/>
        </p:nvSpPr>
        <p:spPr>
          <a:xfrm>
            <a:off x="3847539" y="4344774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PWM/GPIO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3BE594-125C-4E2A-9D19-5593FED3605D}"/>
              </a:ext>
            </a:extLst>
          </p:cNvPr>
          <p:cNvSpPr txBox="1"/>
          <p:nvPr/>
        </p:nvSpPr>
        <p:spPr>
          <a:xfrm>
            <a:off x="6429837" y="5719502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I2C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188FF61-DA40-42AE-A953-12E302F55C9B}"/>
              </a:ext>
            </a:extLst>
          </p:cNvPr>
          <p:cNvSpPr/>
          <p:nvPr/>
        </p:nvSpPr>
        <p:spPr>
          <a:xfrm>
            <a:off x="3141091" y="3402137"/>
            <a:ext cx="1400174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디버깅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9939FCC1-F2EE-4F56-900E-BEEEF6340D0E}"/>
              </a:ext>
            </a:extLst>
          </p:cNvPr>
          <p:cNvCxnSpPr>
            <a:cxnSpLocks/>
          </p:cNvCxnSpPr>
          <p:nvPr/>
        </p:nvCxnSpPr>
        <p:spPr>
          <a:xfrm flipH="1">
            <a:off x="4633683" y="3806198"/>
            <a:ext cx="922627" cy="1688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AF33F65-CAB8-41C8-8DDA-6F86D3A97D4E}"/>
              </a:ext>
            </a:extLst>
          </p:cNvPr>
          <p:cNvSpPr txBox="1"/>
          <p:nvPr/>
        </p:nvSpPr>
        <p:spPr>
          <a:xfrm>
            <a:off x="4903034" y="3824444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SCI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00EC737-7707-4C7F-B8FA-DC4AF0443EAF}"/>
              </a:ext>
            </a:extLst>
          </p:cNvPr>
          <p:cNvCxnSpPr>
            <a:cxnSpLocks/>
          </p:cNvCxnSpPr>
          <p:nvPr/>
        </p:nvCxnSpPr>
        <p:spPr>
          <a:xfrm flipH="1">
            <a:off x="4109226" y="5095586"/>
            <a:ext cx="253220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60F62023-FC6F-456F-B6A4-4364329D76DD}"/>
              </a:ext>
            </a:extLst>
          </p:cNvPr>
          <p:cNvSpPr/>
          <p:nvPr/>
        </p:nvSpPr>
        <p:spPr>
          <a:xfrm>
            <a:off x="2066610" y="4797484"/>
            <a:ext cx="1885535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RF</a:t>
            </a:r>
            <a:r>
              <a:rPr lang="ko-KR" altLang="en-US" dirty="0"/>
              <a:t>송수신기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472721-A46F-4497-B9A3-4B0415E90ED7}"/>
              </a:ext>
            </a:extLst>
          </p:cNvPr>
          <p:cNvSpPr txBox="1"/>
          <p:nvPr/>
        </p:nvSpPr>
        <p:spPr>
          <a:xfrm>
            <a:off x="5742048" y="5073775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eCAP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548E36B-D281-4DB2-AFDF-C54B858ED716}"/>
              </a:ext>
            </a:extLst>
          </p:cNvPr>
          <p:cNvCxnSpPr>
            <a:cxnSpLocks/>
          </p:cNvCxnSpPr>
          <p:nvPr/>
        </p:nvCxnSpPr>
        <p:spPr>
          <a:xfrm flipV="1">
            <a:off x="9097759" y="2834446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8196B78-1B24-4FDE-8976-2C4767ABFF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44907" y="4797484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C5E1803-0DA9-4C20-81AC-B9A7007B179E}"/>
              </a:ext>
            </a:extLst>
          </p:cNvPr>
          <p:cNvSpPr txBox="1"/>
          <p:nvPr/>
        </p:nvSpPr>
        <p:spPr>
          <a:xfrm>
            <a:off x="9790250" y="3558562"/>
            <a:ext cx="1387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SOCKETCAN/CAN</a:t>
            </a:r>
          </a:p>
        </p:txBody>
      </p:sp>
    </p:spTree>
    <p:extLst>
      <p:ext uri="{BB962C8B-B14F-4D97-AF65-F5344CB8AC3E}">
        <p14:creationId xmlns:p14="http://schemas.microsoft.com/office/powerpoint/2010/main" val="116466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TMDSEVM572X(DSP)</a:t>
            </a:r>
            <a:r>
              <a:rPr lang="ko-KR" altLang="en-US" dirty="0"/>
              <a:t>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0F59029-3004-45ED-A8E1-251F07FA3606}"/>
              </a:ext>
            </a:extLst>
          </p:cNvPr>
          <p:cNvCxnSpPr>
            <a:cxnSpLocks/>
          </p:cNvCxnSpPr>
          <p:nvPr/>
        </p:nvCxnSpPr>
        <p:spPr>
          <a:xfrm>
            <a:off x="4902881" y="2246512"/>
            <a:ext cx="0" cy="409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548E36B-D281-4DB2-AFDF-C54B858ED716}"/>
              </a:ext>
            </a:extLst>
          </p:cNvPr>
          <p:cNvCxnSpPr>
            <a:cxnSpLocks/>
          </p:cNvCxnSpPr>
          <p:nvPr/>
        </p:nvCxnSpPr>
        <p:spPr>
          <a:xfrm flipV="1">
            <a:off x="2716070" y="4182592"/>
            <a:ext cx="1688339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8196B78-1B24-4FDE-8976-2C4767ABFF60}"/>
              </a:ext>
            </a:extLst>
          </p:cNvPr>
          <p:cNvCxnSpPr>
            <a:cxnSpLocks/>
          </p:cNvCxnSpPr>
          <p:nvPr/>
        </p:nvCxnSpPr>
        <p:spPr>
          <a:xfrm flipH="1">
            <a:off x="2716071" y="4373620"/>
            <a:ext cx="1688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C5E1803-0DA9-4C20-81AC-B9A7007B179E}"/>
              </a:ext>
            </a:extLst>
          </p:cNvPr>
          <p:cNvSpPr txBox="1"/>
          <p:nvPr/>
        </p:nvSpPr>
        <p:spPr>
          <a:xfrm>
            <a:off x="2952779" y="4412519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SOCKETCAN</a:t>
            </a:r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EBE0A9A1-3F69-4F78-BD10-B101EFD8F991}"/>
              </a:ext>
            </a:extLst>
          </p:cNvPr>
          <p:cNvSpPr/>
          <p:nvPr/>
        </p:nvSpPr>
        <p:spPr>
          <a:xfrm>
            <a:off x="4247892" y="2742305"/>
            <a:ext cx="3696216" cy="3010608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DSP(AM572x)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0C1FF27-C192-458E-9C88-2B9594BDFAF0}"/>
              </a:ext>
            </a:extLst>
          </p:cNvPr>
          <p:cNvCxnSpPr>
            <a:cxnSpLocks/>
          </p:cNvCxnSpPr>
          <p:nvPr/>
        </p:nvCxnSpPr>
        <p:spPr>
          <a:xfrm>
            <a:off x="7781925" y="4185032"/>
            <a:ext cx="147606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4A44C5F-7D5E-4D54-AB5A-C4EC31AFFC95}"/>
              </a:ext>
            </a:extLst>
          </p:cNvPr>
          <p:cNvCxnSpPr>
            <a:cxnSpLocks/>
          </p:cNvCxnSpPr>
          <p:nvPr/>
        </p:nvCxnSpPr>
        <p:spPr>
          <a:xfrm flipH="1">
            <a:off x="7781925" y="4409578"/>
            <a:ext cx="147606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C7693DB-4A7A-4C75-B161-8DA7E2AA5265}"/>
              </a:ext>
            </a:extLst>
          </p:cNvPr>
          <p:cNvSpPr txBox="1"/>
          <p:nvPr/>
        </p:nvSpPr>
        <p:spPr>
          <a:xfrm>
            <a:off x="7850987" y="4488675"/>
            <a:ext cx="162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SOCKET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C8584F-66D4-441C-8F17-22E0EA3BCF1B}"/>
              </a:ext>
            </a:extLst>
          </p:cNvPr>
          <p:cNvSpPr txBox="1"/>
          <p:nvPr/>
        </p:nvSpPr>
        <p:spPr>
          <a:xfrm>
            <a:off x="5125372" y="2273473"/>
            <a:ext cx="97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FD2DAE9-9679-46C3-A0A7-514344285318}"/>
              </a:ext>
            </a:extLst>
          </p:cNvPr>
          <p:cNvSpPr/>
          <p:nvPr/>
        </p:nvSpPr>
        <p:spPr>
          <a:xfrm>
            <a:off x="1270988" y="3772667"/>
            <a:ext cx="1398656" cy="1201907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FDC13F3E-8D97-474A-B5CD-46C822BB756D}"/>
              </a:ext>
            </a:extLst>
          </p:cNvPr>
          <p:cNvSpPr/>
          <p:nvPr/>
        </p:nvSpPr>
        <p:spPr>
          <a:xfrm>
            <a:off x="9474458" y="3712254"/>
            <a:ext cx="1495418" cy="10001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FPGA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DC84F7-E2CD-43B4-B4FF-BB9E6057EAF0}"/>
              </a:ext>
            </a:extLst>
          </p:cNvPr>
          <p:cNvCxnSpPr>
            <a:cxnSpLocks/>
          </p:cNvCxnSpPr>
          <p:nvPr/>
        </p:nvCxnSpPr>
        <p:spPr>
          <a:xfrm rot="10800000">
            <a:off x="5047282" y="2210852"/>
            <a:ext cx="0" cy="409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A1FD87-EB89-4546-BA0B-BCE8B2CE970F}"/>
              </a:ext>
            </a:extLst>
          </p:cNvPr>
          <p:cNvSpPr/>
          <p:nvPr/>
        </p:nvSpPr>
        <p:spPr>
          <a:xfrm>
            <a:off x="4404409" y="1542263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370F30-12C0-41FD-86F3-5F47530AA1B1}"/>
              </a:ext>
            </a:extLst>
          </p:cNvPr>
          <p:cNvSpPr txBox="1"/>
          <p:nvPr/>
        </p:nvSpPr>
        <p:spPr>
          <a:xfrm>
            <a:off x="5633134" y="1617587"/>
            <a:ext cx="547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EF9E5A-F6EB-4755-B44A-1B2E6C2558B8}"/>
              </a:ext>
            </a:extLst>
          </p:cNvPr>
          <p:cNvSpPr/>
          <p:nvPr/>
        </p:nvSpPr>
        <p:spPr>
          <a:xfrm>
            <a:off x="6558868" y="1470286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Lidar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D2492D5-8222-497C-BC03-21C39BBA03D7}"/>
              </a:ext>
            </a:extLst>
          </p:cNvPr>
          <p:cNvCxnSpPr>
            <a:cxnSpLocks/>
          </p:cNvCxnSpPr>
          <p:nvPr/>
        </p:nvCxnSpPr>
        <p:spPr>
          <a:xfrm>
            <a:off x="6927200" y="2233230"/>
            <a:ext cx="0" cy="409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2DF30D-9754-45E0-9756-D2B9D51CDA43}"/>
              </a:ext>
            </a:extLst>
          </p:cNvPr>
          <p:cNvSpPr txBox="1"/>
          <p:nvPr/>
        </p:nvSpPr>
        <p:spPr>
          <a:xfrm>
            <a:off x="7173714" y="2255736"/>
            <a:ext cx="115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USB(UART)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5E24C3F-1D4F-4C4B-825B-D1E1DC0AA2B2}"/>
              </a:ext>
            </a:extLst>
          </p:cNvPr>
          <p:cNvCxnSpPr>
            <a:cxnSpLocks/>
          </p:cNvCxnSpPr>
          <p:nvPr/>
        </p:nvCxnSpPr>
        <p:spPr>
          <a:xfrm rot="10800000">
            <a:off x="7105157" y="2233230"/>
            <a:ext cx="0" cy="409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4B878D0B-7137-4ED7-9B5C-01FBB119A7AA}"/>
              </a:ext>
            </a:extLst>
          </p:cNvPr>
          <p:cNvSpPr/>
          <p:nvPr/>
        </p:nvSpPr>
        <p:spPr>
          <a:xfrm>
            <a:off x="9580132" y="2138875"/>
            <a:ext cx="1277944" cy="8485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Garmin Lidar</a:t>
            </a:r>
            <a:endParaRPr lang="ko-KR" altLang="en-US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E93FCE6-1D2B-4623-A514-3D2AA9C8093E}"/>
              </a:ext>
            </a:extLst>
          </p:cNvPr>
          <p:cNvCxnSpPr>
            <a:cxnSpLocks/>
          </p:cNvCxnSpPr>
          <p:nvPr/>
        </p:nvCxnSpPr>
        <p:spPr>
          <a:xfrm flipH="1">
            <a:off x="10062284" y="3104083"/>
            <a:ext cx="2" cy="5412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64D2A2B-5AB8-47C0-990B-CC0916A04972}"/>
              </a:ext>
            </a:extLst>
          </p:cNvPr>
          <p:cNvCxnSpPr>
            <a:cxnSpLocks/>
          </p:cNvCxnSpPr>
          <p:nvPr/>
        </p:nvCxnSpPr>
        <p:spPr>
          <a:xfrm flipV="1">
            <a:off x="10206497" y="3070202"/>
            <a:ext cx="10308" cy="55795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90E9059-D517-4E76-AE71-AE368E758144}"/>
              </a:ext>
            </a:extLst>
          </p:cNvPr>
          <p:cNvSpPr txBox="1"/>
          <p:nvPr/>
        </p:nvSpPr>
        <p:spPr>
          <a:xfrm rot="16200000">
            <a:off x="10131556" y="3099099"/>
            <a:ext cx="6025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I2C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1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ZYBO_Z7(FPGA)</a:t>
            </a:r>
            <a:r>
              <a:rPr lang="ko-KR" altLang="en-US" dirty="0"/>
              <a:t>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9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DAB76C4-D0AE-493D-BDDD-C81481D3DA95}"/>
              </a:ext>
            </a:extLst>
          </p:cNvPr>
          <p:cNvCxnSpPr>
            <a:cxnSpLocks/>
          </p:cNvCxnSpPr>
          <p:nvPr/>
        </p:nvCxnSpPr>
        <p:spPr>
          <a:xfrm flipH="1">
            <a:off x="2898310" y="3770759"/>
            <a:ext cx="16105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E7DD244-477D-467D-BB32-C09DD71C1FD2}"/>
              </a:ext>
            </a:extLst>
          </p:cNvPr>
          <p:cNvSpPr txBox="1"/>
          <p:nvPr/>
        </p:nvSpPr>
        <p:spPr>
          <a:xfrm>
            <a:off x="2941297" y="4119978"/>
            <a:ext cx="156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CAN/SOCKET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548E36B-D281-4DB2-AFDF-C54B858ED716}"/>
              </a:ext>
            </a:extLst>
          </p:cNvPr>
          <p:cNvCxnSpPr>
            <a:cxnSpLocks/>
          </p:cNvCxnSpPr>
          <p:nvPr/>
        </p:nvCxnSpPr>
        <p:spPr>
          <a:xfrm flipV="1">
            <a:off x="2898310" y="4017852"/>
            <a:ext cx="1610500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990E42E-18AF-499F-B5F3-8D0DC2D0AFB3}"/>
              </a:ext>
            </a:extLst>
          </p:cNvPr>
          <p:cNvSpPr/>
          <p:nvPr/>
        </p:nvSpPr>
        <p:spPr>
          <a:xfrm>
            <a:off x="4826796" y="3033447"/>
            <a:ext cx="2535229" cy="18817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FPGA(XC7Z010)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1796300-7EA3-4695-93AD-D1E6B4E981E8}"/>
              </a:ext>
            </a:extLst>
          </p:cNvPr>
          <p:cNvCxnSpPr>
            <a:cxnSpLocks/>
          </p:cNvCxnSpPr>
          <p:nvPr/>
        </p:nvCxnSpPr>
        <p:spPr>
          <a:xfrm flipH="1" flipV="1">
            <a:off x="7567982" y="3843579"/>
            <a:ext cx="1586318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EC187B4-EB13-40E5-886D-E779C37E0846}"/>
              </a:ext>
            </a:extLst>
          </p:cNvPr>
          <p:cNvSpPr txBox="1"/>
          <p:nvPr/>
        </p:nvSpPr>
        <p:spPr>
          <a:xfrm>
            <a:off x="8104035" y="4175404"/>
            <a:ext cx="75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I2C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394BE43-331B-4A48-BD8F-1F5038682185}"/>
              </a:ext>
            </a:extLst>
          </p:cNvPr>
          <p:cNvCxnSpPr>
            <a:cxnSpLocks/>
          </p:cNvCxnSpPr>
          <p:nvPr/>
        </p:nvCxnSpPr>
        <p:spPr>
          <a:xfrm flipV="1">
            <a:off x="7567982" y="4073517"/>
            <a:ext cx="1610500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A095005E-F51E-4F68-B0B9-08D8EC678B06}"/>
              </a:ext>
            </a:extLst>
          </p:cNvPr>
          <p:cNvSpPr/>
          <p:nvPr/>
        </p:nvSpPr>
        <p:spPr>
          <a:xfrm>
            <a:off x="9360257" y="3473718"/>
            <a:ext cx="1277944" cy="8485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Garmin Lidar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9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차량 배치 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CD6EF2-EF04-4DB7-862A-D4BFEA2C4449}"/>
              </a:ext>
            </a:extLst>
          </p:cNvPr>
          <p:cNvSpPr/>
          <p:nvPr/>
        </p:nvSpPr>
        <p:spPr>
          <a:xfrm>
            <a:off x="803018" y="1410516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0261FD-F3BE-4F77-B15E-186E7284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94" y="2068821"/>
            <a:ext cx="7315834" cy="3520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BDF1BE-EC9B-4E00-989A-C915CF2A37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3585081" y="3339167"/>
            <a:ext cx="1085006" cy="688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C12FD5-4888-46D0-B28A-F180002A245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7513150" y="3675572"/>
            <a:ext cx="519418" cy="359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FD1F0F-9830-4FDB-BBEC-A9173CDA046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570" y="4371696"/>
            <a:ext cx="506028" cy="5585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F7580-FD40-4256-A41A-536835A4C6A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2456" y="3149717"/>
            <a:ext cx="1371026" cy="558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8A456C-D0CD-4242-AB19-9DAE64CD627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2687" y="3450340"/>
            <a:ext cx="527686" cy="6185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083FD76-1B97-47F7-A9AA-7B7945EABD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2687" y="2750674"/>
            <a:ext cx="837673" cy="69966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43F8175-4A1D-48AA-A00D-00C035B9D11E}"/>
              </a:ext>
            </a:extLst>
          </p:cNvPr>
          <p:cNvCxnSpPr>
            <a:cxnSpLocks/>
          </p:cNvCxnSpPr>
          <p:nvPr/>
        </p:nvCxnSpPr>
        <p:spPr>
          <a:xfrm>
            <a:off x="2137126" y="2238415"/>
            <a:ext cx="550659" cy="84478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E8D050-D398-402A-A737-0EB9074EAE70}"/>
              </a:ext>
            </a:extLst>
          </p:cNvPr>
          <p:cNvSpPr txBox="1"/>
          <p:nvPr/>
        </p:nvSpPr>
        <p:spPr>
          <a:xfrm>
            <a:off x="1278815" y="1822792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 CAMERA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A5F9632-DBF7-4832-B3FD-AD54DD39673A}"/>
              </a:ext>
            </a:extLst>
          </p:cNvPr>
          <p:cNvCxnSpPr>
            <a:cxnSpLocks/>
          </p:cNvCxnSpPr>
          <p:nvPr/>
        </p:nvCxnSpPr>
        <p:spPr>
          <a:xfrm flipH="1">
            <a:off x="4124409" y="1928992"/>
            <a:ext cx="379490" cy="118093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4386A53-08CF-4C37-92A5-238B1B053D2D}"/>
              </a:ext>
            </a:extLst>
          </p:cNvPr>
          <p:cNvSpPr txBox="1"/>
          <p:nvPr/>
        </p:nvSpPr>
        <p:spPr>
          <a:xfrm>
            <a:off x="4224696" y="1548993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DSP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1FF5C3A-0E81-4511-BB3B-58A97E9D8CFC}"/>
              </a:ext>
            </a:extLst>
          </p:cNvPr>
          <p:cNvCxnSpPr>
            <a:cxnSpLocks/>
          </p:cNvCxnSpPr>
          <p:nvPr/>
        </p:nvCxnSpPr>
        <p:spPr>
          <a:xfrm flipV="1">
            <a:off x="4686295" y="4961995"/>
            <a:ext cx="578275" cy="723412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E8431CB-26B9-429C-8BE0-300A97BF10C5}"/>
              </a:ext>
            </a:extLst>
          </p:cNvPr>
          <p:cNvSpPr txBox="1"/>
          <p:nvPr/>
        </p:nvSpPr>
        <p:spPr>
          <a:xfrm>
            <a:off x="4367404" y="5651237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BCED303-50E9-45CE-8C58-395E081AFAF0}"/>
              </a:ext>
            </a:extLst>
          </p:cNvPr>
          <p:cNvCxnSpPr>
            <a:cxnSpLocks/>
          </p:cNvCxnSpPr>
          <p:nvPr/>
        </p:nvCxnSpPr>
        <p:spPr>
          <a:xfrm>
            <a:off x="6776530" y="1865046"/>
            <a:ext cx="154993" cy="856764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CA2F275-ABBA-48B9-B191-CDA09872E79A}"/>
              </a:ext>
            </a:extLst>
          </p:cNvPr>
          <p:cNvSpPr txBox="1"/>
          <p:nvPr/>
        </p:nvSpPr>
        <p:spPr>
          <a:xfrm>
            <a:off x="6526506" y="1469518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952FD26-B84F-455F-BF8C-D7C2D14EDCB1}"/>
              </a:ext>
            </a:extLst>
          </p:cNvPr>
          <p:cNvCxnSpPr>
            <a:cxnSpLocks/>
          </p:cNvCxnSpPr>
          <p:nvPr/>
        </p:nvCxnSpPr>
        <p:spPr>
          <a:xfrm flipH="1" flipV="1">
            <a:off x="7781453" y="4225772"/>
            <a:ext cx="918664" cy="161013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B02A540-D32C-4AD5-9BFC-C4E9D9ACCB29}"/>
              </a:ext>
            </a:extLst>
          </p:cNvPr>
          <p:cNvSpPr txBox="1"/>
          <p:nvPr/>
        </p:nvSpPr>
        <p:spPr>
          <a:xfrm>
            <a:off x="8525502" y="5819537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FPGA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31C8A6-AA6D-443E-9A06-968049B60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2991150" y="3486966"/>
            <a:ext cx="571015" cy="101365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BB7DA41-B520-4C5D-84E4-1A372B7798FA}"/>
              </a:ext>
            </a:extLst>
          </p:cNvPr>
          <p:cNvCxnSpPr>
            <a:cxnSpLocks/>
          </p:cNvCxnSpPr>
          <p:nvPr/>
        </p:nvCxnSpPr>
        <p:spPr>
          <a:xfrm flipV="1">
            <a:off x="1771409" y="4225772"/>
            <a:ext cx="984673" cy="67514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DDB8B23-E816-49A9-8955-CFF877176C7A}"/>
              </a:ext>
            </a:extLst>
          </p:cNvPr>
          <p:cNvSpPr txBox="1"/>
          <p:nvPr/>
        </p:nvSpPr>
        <p:spPr>
          <a:xfrm>
            <a:off x="1058440" y="4831239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Garmin Lidar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922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1959</TotalTime>
  <Words>1315</Words>
  <Application>Microsoft Office PowerPoint</Application>
  <PresentationFormat>와이드스크린</PresentationFormat>
  <Paragraphs>254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Nimbus Roman No9 L</vt:lpstr>
      <vt:lpstr>맑은 고딕</vt:lpstr>
      <vt:lpstr>Arial</vt:lpstr>
      <vt:lpstr>Tw Cen MT</vt:lpstr>
      <vt:lpstr>회로</vt:lpstr>
      <vt:lpstr>자율 주행 전동차</vt:lpstr>
      <vt:lpstr>1. 팀원 구성 - 5명 </vt:lpstr>
      <vt:lpstr>2. 역할 분담</vt:lpstr>
      <vt:lpstr>3. 시스템 아키텍처 – 전원 부 </vt:lpstr>
      <vt:lpstr>3. 시스템 아키텍처 – 통신 네트워크 </vt:lpstr>
      <vt:lpstr>3. 시스템 아키텍처 – TMDX570LC43HDK(MCU) </vt:lpstr>
      <vt:lpstr>3. 시스템 아키텍처 – TMDSEVM572X(DSP) </vt:lpstr>
      <vt:lpstr>3. 시스템 아키텍처 – ZYBO_Z7(FPGA) </vt:lpstr>
      <vt:lpstr>3. 시스템 아키텍처 – 차량 배치  </vt:lpstr>
      <vt:lpstr>4. 프로젝트 목적</vt:lpstr>
      <vt:lpstr>5. 어떻게 목적을 달성 할 것인가?</vt:lpstr>
      <vt:lpstr>6. 목적 달성을 위해 필요한 기술들이 무엇인가?</vt:lpstr>
      <vt:lpstr>7. 현재 역량에서 어디까지 가능한가? </vt:lpstr>
      <vt:lpstr>8. 종합 하였을 때 최종 종착지는 어떻게 되는가?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상황(2주차)</vt:lpstr>
      <vt:lpstr>• 프로젝트 진행 상황(2주차)</vt:lpstr>
      <vt:lpstr>• 프로젝트 진행 상황(2주차)</vt:lpstr>
      <vt:lpstr>• 프로젝트 진행 상황(2주차)</vt:lpstr>
      <vt:lpstr>• 프로젝트 진행 상황(2주차) </vt:lpstr>
      <vt:lpstr>• 프로젝트 진행 상황(3주차)</vt:lpstr>
      <vt:lpstr>• 프로젝트 진행 상황(3주차)</vt:lpstr>
      <vt:lpstr>• 프로젝트 진행 상황(3주차)</vt:lpstr>
      <vt:lpstr>• 프로젝트 진행   상황(3주차)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HyeonSeung</dc:creator>
  <cp:lastModifiedBy>sung</cp:lastModifiedBy>
  <cp:revision>111</cp:revision>
  <dcterms:created xsi:type="dcterms:W3CDTF">2019-03-24T22:16:01Z</dcterms:created>
  <dcterms:modified xsi:type="dcterms:W3CDTF">2019-04-12T01:42:16Z</dcterms:modified>
</cp:coreProperties>
</file>